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8" r:id="rId3"/>
    <p:sldId id="259" r:id="rId4"/>
    <p:sldId id="260" r:id="rId5"/>
    <p:sldId id="263" r:id="rId6"/>
    <p:sldId id="286" r:id="rId7"/>
    <p:sldId id="306" r:id="rId8"/>
    <p:sldId id="307" r:id="rId9"/>
    <p:sldId id="308" r:id="rId10"/>
    <p:sldId id="309" r:id="rId11"/>
    <p:sldId id="310" r:id="rId12"/>
    <p:sldId id="311" r:id="rId13"/>
    <p:sldId id="312" r:id="rId14"/>
    <p:sldId id="313" r:id="rId15"/>
    <p:sldId id="314" r:id="rId16"/>
    <p:sldId id="315" r:id="rId17"/>
    <p:sldId id="316" r:id="rId18"/>
    <p:sldId id="317" r:id="rId19"/>
    <p:sldId id="318" r:id="rId20"/>
    <p:sldId id="319" r:id="rId21"/>
    <p:sldId id="320" r:id="rId22"/>
    <p:sldId id="321" r:id="rId23"/>
    <p:sldId id="322" r:id="rId24"/>
    <p:sldId id="343" r:id="rId25"/>
    <p:sldId id="342" r:id="rId26"/>
    <p:sldId id="324" r:id="rId27"/>
    <p:sldId id="325" r:id="rId28"/>
    <p:sldId id="326" r:id="rId29"/>
    <p:sldId id="327" r:id="rId30"/>
    <p:sldId id="329" r:id="rId31"/>
    <p:sldId id="330" r:id="rId32"/>
    <p:sldId id="331" r:id="rId33"/>
    <p:sldId id="332" r:id="rId34"/>
    <p:sldId id="333" r:id="rId35"/>
    <p:sldId id="334" r:id="rId36"/>
    <p:sldId id="335" r:id="rId37"/>
    <p:sldId id="336" r:id="rId38"/>
    <p:sldId id="337" r:id="rId39"/>
    <p:sldId id="338" r:id="rId40"/>
    <p:sldId id="339" r:id="rId41"/>
    <p:sldId id="340" r:id="rId42"/>
    <p:sldId id="341" r:id="rId43"/>
    <p:sldId id="261"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52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E773D9-08DD-45C3-B6EA-7EBBB2591AFA}" type="datetimeFigureOut">
              <a:rPr lang="en-GB" smtClean="0"/>
              <a:t>23/11/2015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30691798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41233539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19620465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27796372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23996040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38938812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4361383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val="22169470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val="761117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val="1652784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val="6172735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22</a:t>
            </a:fld>
            <a:endParaRPr lang="ar-KW">
              <a:solidFill>
                <a:prstClr val="black"/>
              </a:solidFill>
            </a:endParaRPr>
          </a:p>
        </p:txBody>
      </p:sp>
    </p:spTree>
    <p:extLst>
      <p:ext uri="{BB962C8B-B14F-4D97-AF65-F5344CB8AC3E}">
        <p14:creationId xmlns:p14="http://schemas.microsoft.com/office/powerpoint/2010/main" val="9840186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23</a:t>
            </a:fld>
            <a:endParaRPr lang="ar-KW">
              <a:solidFill>
                <a:prstClr val="black"/>
              </a:solidFill>
            </a:endParaRPr>
          </a:p>
        </p:txBody>
      </p:sp>
    </p:spTree>
    <p:extLst>
      <p:ext uri="{BB962C8B-B14F-4D97-AF65-F5344CB8AC3E}">
        <p14:creationId xmlns:p14="http://schemas.microsoft.com/office/powerpoint/2010/main" val="7560594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24</a:t>
            </a:fld>
            <a:endParaRPr lang="ar-KW">
              <a:solidFill>
                <a:prstClr val="black"/>
              </a:solidFill>
            </a:endParaRPr>
          </a:p>
        </p:txBody>
      </p:sp>
    </p:spTree>
    <p:extLst>
      <p:ext uri="{BB962C8B-B14F-4D97-AF65-F5344CB8AC3E}">
        <p14:creationId xmlns:p14="http://schemas.microsoft.com/office/powerpoint/2010/main" val="4788776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25</a:t>
            </a:fld>
            <a:endParaRPr lang="ar-KW">
              <a:solidFill>
                <a:prstClr val="black"/>
              </a:solidFill>
            </a:endParaRPr>
          </a:p>
        </p:txBody>
      </p:sp>
    </p:spTree>
    <p:extLst>
      <p:ext uri="{BB962C8B-B14F-4D97-AF65-F5344CB8AC3E}">
        <p14:creationId xmlns:p14="http://schemas.microsoft.com/office/powerpoint/2010/main" val="22271658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26</a:t>
            </a:fld>
            <a:endParaRPr lang="ar-KW">
              <a:solidFill>
                <a:prstClr val="black"/>
              </a:solidFill>
            </a:endParaRPr>
          </a:p>
        </p:txBody>
      </p:sp>
    </p:spTree>
    <p:extLst>
      <p:ext uri="{BB962C8B-B14F-4D97-AF65-F5344CB8AC3E}">
        <p14:creationId xmlns:p14="http://schemas.microsoft.com/office/powerpoint/2010/main" val="89895321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27</a:t>
            </a:fld>
            <a:endParaRPr lang="ar-KW">
              <a:solidFill>
                <a:prstClr val="black"/>
              </a:solidFill>
            </a:endParaRPr>
          </a:p>
        </p:txBody>
      </p:sp>
    </p:spTree>
    <p:extLst>
      <p:ext uri="{BB962C8B-B14F-4D97-AF65-F5344CB8AC3E}">
        <p14:creationId xmlns:p14="http://schemas.microsoft.com/office/powerpoint/2010/main" val="27968919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28</a:t>
            </a:fld>
            <a:endParaRPr lang="ar-KW">
              <a:solidFill>
                <a:prstClr val="black"/>
              </a:solidFill>
            </a:endParaRPr>
          </a:p>
        </p:txBody>
      </p:sp>
    </p:spTree>
    <p:extLst>
      <p:ext uri="{BB962C8B-B14F-4D97-AF65-F5344CB8AC3E}">
        <p14:creationId xmlns:p14="http://schemas.microsoft.com/office/powerpoint/2010/main" val="36176088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29</a:t>
            </a:fld>
            <a:endParaRPr lang="ar-KW">
              <a:solidFill>
                <a:prstClr val="black"/>
              </a:solidFill>
            </a:endParaRPr>
          </a:p>
        </p:txBody>
      </p:sp>
    </p:spTree>
    <p:extLst>
      <p:ext uri="{BB962C8B-B14F-4D97-AF65-F5344CB8AC3E}">
        <p14:creationId xmlns:p14="http://schemas.microsoft.com/office/powerpoint/2010/main" val="1264889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30</a:t>
            </a:fld>
            <a:endParaRPr lang="ar-KW">
              <a:solidFill>
                <a:prstClr val="black"/>
              </a:solidFill>
            </a:endParaRPr>
          </a:p>
        </p:txBody>
      </p:sp>
    </p:spTree>
    <p:extLst>
      <p:ext uri="{BB962C8B-B14F-4D97-AF65-F5344CB8AC3E}">
        <p14:creationId xmlns:p14="http://schemas.microsoft.com/office/powerpoint/2010/main" val="1290022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31</a:t>
            </a:fld>
            <a:endParaRPr lang="ar-KW">
              <a:solidFill>
                <a:prstClr val="black"/>
              </a:solidFill>
            </a:endParaRPr>
          </a:p>
        </p:txBody>
      </p:sp>
    </p:spTree>
    <p:extLst>
      <p:ext uri="{BB962C8B-B14F-4D97-AF65-F5344CB8AC3E}">
        <p14:creationId xmlns:p14="http://schemas.microsoft.com/office/powerpoint/2010/main" val="34315706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32</a:t>
            </a:fld>
            <a:endParaRPr lang="ar-KW">
              <a:solidFill>
                <a:prstClr val="black"/>
              </a:solidFill>
            </a:endParaRPr>
          </a:p>
        </p:txBody>
      </p:sp>
    </p:spTree>
    <p:extLst>
      <p:ext uri="{BB962C8B-B14F-4D97-AF65-F5344CB8AC3E}">
        <p14:creationId xmlns:p14="http://schemas.microsoft.com/office/powerpoint/2010/main" val="35825524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33</a:t>
            </a:fld>
            <a:endParaRPr lang="ar-KW">
              <a:solidFill>
                <a:prstClr val="black"/>
              </a:solidFill>
            </a:endParaRPr>
          </a:p>
        </p:txBody>
      </p:sp>
    </p:spTree>
    <p:extLst>
      <p:ext uri="{BB962C8B-B14F-4D97-AF65-F5344CB8AC3E}">
        <p14:creationId xmlns:p14="http://schemas.microsoft.com/office/powerpoint/2010/main" val="7466051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34</a:t>
            </a:fld>
            <a:endParaRPr lang="ar-KW">
              <a:solidFill>
                <a:prstClr val="black"/>
              </a:solidFill>
            </a:endParaRPr>
          </a:p>
        </p:txBody>
      </p:sp>
    </p:spTree>
    <p:extLst>
      <p:ext uri="{BB962C8B-B14F-4D97-AF65-F5344CB8AC3E}">
        <p14:creationId xmlns:p14="http://schemas.microsoft.com/office/powerpoint/2010/main" val="108269405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35</a:t>
            </a:fld>
            <a:endParaRPr lang="ar-KW">
              <a:solidFill>
                <a:prstClr val="black"/>
              </a:solidFill>
            </a:endParaRPr>
          </a:p>
        </p:txBody>
      </p:sp>
    </p:spTree>
    <p:extLst>
      <p:ext uri="{BB962C8B-B14F-4D97-AF65-F5344CB8AC3E}">
        <p14:creationId xmlns:p14="http://schemas.microsoft.com/office/powerpoint/2010/main" val="206415724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36</a:t>
            </a:fld>
            <a:endParaRPr lang="ar-KW">
              <a:solidFill>
                <a:prstClr val="black"/>
              </a:solidFill>
            </a:endParaRPr>
          </a:p>
        </p:txBody>
      </p:sp>
    </p:spTree>
    <p:extLst>
      <p:ext uri="{BB962C8B-B14F-4D97-AF65-F5344CB8AC3E}">
        <p14:creationId xmlns:p14="http://schemas.microsoft.com/office/powerpoint/2010/main" val="360305605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37</a:t>
            </a:fld>
            <a:endParaRPr lang="ar-KW">
              <a:solidFill>
                <a:prstClr val="black"/>
              </a:solidFill>
            </a:endParaRPr>
          </a:p>
        </p:txBody>
      </p:sp>
    </p:spTree>
    <p:extLst>
      <p:ext uri="{BB962C8B-B14F-4D97-AF65-F5344CB8AC3E}">
        <p14:creationId xmlns:p14="http://schemas.microsoft.com/office/powerpoint/2010/main" val="235921423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38</a:t>
            </a:fld>
            <a:endParaRPr lang="ar-KW">
              <a:solidFill>
                <a:prstClr val="black"/>
              </a:solidFill>
            </a:endParaRPr>
          </a:p>
        </p:txBody>
      </p:sp>
    </p:spTree>
    <p:extLst>
      <p:ext uri="{BB962C8B-B14F-4D97-AF65-F5344CB8AC3E}">
        <p14:creationId xmlns:p14="http://schemas.microsoft.com/office/powerpoint/2010/main" val="3711382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39</a:t>
            </a:fld>
            <a:endParaRPr lang="ar-KW">
              <a:solidFill>
                <a:prstClr val="black"/>
              </a:solidFill>
            </a:endParaRPr>
          </a:p>
        </p:txBody>
      </p:sp>
    </p:spTree>
    <p:extLst>
      <p:ext uri="{BB962C8B-B14F-4D97-AF65-F5344CB8AC3E}">
        <p14:creationId xmlns:p14="http://schemas.microsoft.com/office/powerpoint/2010/main" val="19828981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40</a:t>
            </a:fld>
            <a:endParaRPr lang="ar-KW">
              <a:solidFill>
                <a:prstClr val="black"/>
              </a:solidFill>
            </a:endParaRPr>
          </a:p>
        </p:txBody>
      </p:sp>
    </p:spTree>
    <p:extLst>
      <p:ext uri="{BB962C8B-B14F-4D97-AF65-F5344CB8AC3E}">
        <p14:creationId xmlns:p14="http://schemas.microsoft.com/office/powerpoint/2010/main" val="2924304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310182742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41</a:t>
            </a:fld>
            <a:endParaRPr lang="ar-KW">
              <a:solidFill>
                <a:prstClr val="black"/>
              </a:solidFill>
            </a:endParaRPr>
          </a:p>
        </p:txBody>
      </p:sp>
    </p:spTree>
    <p:extLst>
      <p:ext uri="{BB962C8B-B14F-4D97-AF65-F5344CB8AC3E}">
        <p14:creationId xmlns:p14="http://schemas.microsoft.com/office/powerpoint/2010/main" val="261061320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42</a:t>
            </a:fld>
            <a:endParaRPr lang="ar-KW">
              <a:solidFill>
                <a:prstClr val="black"/>
              </a:solidFill>
            </a:endParaRPr>
          </a:p>
        </p:txBody>
      </p:sp>
    </p:spTree>
    <p:extLst>
      <p:ext uri="{BB962C8B-B14F-4D97-AF65-F5344CB8AC3E}">
        <p14:creationId xmlns:p14="http://schemas.microsoft.com/office/powerpoint/2010/main" val="17213595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14865250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5643604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16204377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33416719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2281405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23/11/2015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23/11/2015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23/11/2015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23/11/2015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23/11/2015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23/11/2015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23/11/2015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23/11/2015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23/11/2015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23/11/2015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23/11/2015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23/11/2015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68"/>
            <a:ext cx="7772400" cy="1470025"/>
          </a:xfrm>
        </p:spPr>
        <p:txBody>
          <a:bodyPr>
            <a:normAutofit/>
          </a:bodyPr>
          <a:lstStyle/>
          <a:p>
            <a:pPr rtl="1"/>
            <a:r>
              <a:rPr lang="ar-KW" sz="3600" b="1" dirty="0" smtClean="0">
                <a:solidFill>
                  <a:schemeClr val="bg2">
                    <a:lumMod val="50000"/>
                  </a:schemeClr>
                </a:solidFill>
                <a:cs typeface="+mn-cs"/>
              </a:rPr>
              <a:t>ورشة عمل</a:t>
            </a:r>
            <a:r>
              <a:rPr lang="en-US" sz="4800" b="1" dirty="0" smtClean="0">
                <a:solidFill>
                  <a:schemeClr val="tx2"/>
                </a:solidFill>
              </a:rPr>
              <a:t/>
            </a:r>
            <a:br>
              <a:rPr lang="en-US" sz="4800" b="1" dirty="0" smtClean="0">
                <a:solidFill>
                  <a:schemeClr val="tx2"/>
                </a:solidFill>
              </a:rPr>
            </a:br>
            <a:endParaRPr lang="en-GB" sz="4800" dirty="0">
              <a:solidFill>
                <a:schemeClr val="tx2"/>
              </a:solidFill>
            </a:endParaRPr>
          </a:p>
        </p:txBody>
      </p:sp>
      <p:sp>
        <p:nvSpPr>
          <p:cNvPr id="3" name="Subtitle 2"/>
          <p:cNvSpPr>
            <a:spLocks noGrp="1"/>
          </p:cNvSpPr>
          <p:nvPr>
            <p:ph type="subTitle" idx="1"/>
          </p:nvPr>
        </p:nvSpPr>
        <p:spPr>
          <a:xfrm>
            <a:off x="1843608" y="2276872"/>
            <a:ext cx="6400800" cy="2616696"/>
          </a:xfrm>
        </p:spPr>
        <p:txBody>
          <a:bodyPr>
            <a:normAutofit lnSpcReduction="10000"/>
          </a:bodyPr>
          <a:lstStyle/>
          <a:p>
            <a:r>
              <a:rPr lang="ar-KW" sz="4800" b="1" dirty="0" smtClean="0">
                <a:solidFill>
                  <a:srgbClr val="1F497D"/>
                </a:solidFill>
                <a:cs typeface="Times New Roman"/>
              </a:rPr>
              <a:t>التحكيم</a:t>
            </a:r>
          </a:p>
          <a:p>
            <a:r>
              <a:rPr lang="ar-KW" sz="3600" b="1" dirty="0" smtClean="0">
                <a:solidFill>
                  <a:srgbClr val="1F497D"/>
                </a:solidFill>
                <a:cs typeface="Times New Roman"/>
              </a:rPr>
              <a:t>الأستاذ/ طارق عبدالرزاق العدساني	</a:t>
            </a:r>
          </a:p>
          <a:p>
            <a:r>
              <a:rPr lang="ar-KW" sz="3600" b="1" dirty="0" smtClean="0">
                <a:solidFill>
                  <a:srgbClr val="1F497D"/>
                </a:solidFill>
                <a:cs typeface="Times New Roman"/>
              </a:rPr>
              <a:t>إدارة القضايا والتحكيم</a:t>
            </a:r>
          </a:p>
          <a:p>
            <a:r>
              <a:rPr lang="ar-KW" sz="2800" b="1" dirty="0" smtClean="0">
                <a:solidFill>
                  <a:srgbClr val="1F497D"/>
                </a:solidFill>
                <a:cs typeface="Times New Roman"/>
              </a:rPr>
              <a:t>23 نوفمبر 2015</a:t>
            </a: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1"/>
            <a:ext cx="8229600" cy="4830763"/>
          </a:xfrm>
        </p:spPr>
        <p:txBody>
          <a:bodyPr>
            <a:normAutofit/>
          </a:bodyPr>
          <a:lstStyle/>
          <a:p>
            <a:pPr marL="0" indent="0" algn="justLow" rtl="1">
              <a:buNone/>
            </a:pPr>
            <a:endParaRPr lang="ar-KW" sz="2000" dirty="0" smtClean="0">
              <a:solidFill>
                <a:schemeClr val="tx2">
                  <a:lumMod val="75000"/>
                </a:schemeClr>
              </a:solidFill>
            </a:endParaRPr>
          </a:p>
          <a:p>
            <a:pPr marL="0" indent="0" algn="justLow" rtl="1">
              <a:buNone/>
            </a:pPr>
            <a:r>
              <a:rPr lang="ar-KW" sz="2400" dirty="0" smtClean="0">
                <a:solidFill>
                  <a:schemeClr val="tx2">
                    <a:lumMod val="75000"/>
                  </a:schemeClr>
                </a:solidFill>
              </a:rPr>
              <a:t>وجاءت </a:t>
            </a:r>
            <a:r>
              <a:rPr lang="ar-KW" sz="2400" dirty="0">
                <a:solidFill>
                  <a:schemeClr val="tx2">
                    <a:lumMod val="75000"/>
                  </a:schemeClr>
                </a:solidFill>
              </a:rPr>
              <a:t>المادة (12-1-3) لتبين الأثر المترتب على هذه الاستقلالية </a:t>
            </a:r>
            <a:r>
              <a:rPr lang="ar-KW" sz="2400" dirty="0" smtClean="0">
                <a:solidFill>
                  <a:schemeClr val="tx2">
                    <a:lumMod val="75000"/>
                  </a:schemeClr>
                </a:solidFill>
              </a:rPr>
              <a:t>وهو </a:t>
            </a:r>
            <a:r>
              <a:rPr lang="ar-KW" sz="2400" dirty="0">
                <a:solidFill>
                  <a:schemeClr val="tx2">
                    <a:lumMod val="75000"/>
                  </a:schemeClr>
                </a:solidFill>
              </a:rPr>
              <a:t>اختصاص هيئة التحكيم في الفصل بصحة شرط التحكيم حيث نصت على أن "</a:t>
            </a:r>
            <a:r>
              <a:rPr lang="ar-KW" sz="2400" b="1" dirty="0">
                <a:solidFill>
                  <a:schemeClr val="tx2">
                    <a:lumMod val="75000"/>
                  </a:schemeClr>
                </a:solidFill>
              </a:rPr>
              <a:t>يكون اتفاق التحكيم صحيحاً ما لم يقم الدليل على خلاف ذلك، وتختص هيئة التحكيم بسلطة الفصل في الدفوع المتعلقة بعدم اختصاصها بما في ذلك الدفوع المتعلقة بوجود اتفاق التحكيم أو بصحته أو بعدم شموله لموضوع النزاع</a:t>
            </a:r>
            <a:r>
              <a:rPr lang="ar-KW" sz="2400" b="1" dirty="0" smtClean="0">
                <a:solidFill>
                  <a:schemeClr val="tx2">
                    <a:lumMod val="75000"/>
                  </a:schemeClr>
                </a:solidFill>
              </a:rPr>
              <a:t>."</a:t>
            </a:r>
          </a:p>
          <a:p>
            <a:pPr marL="0" indent="0" algn="justLow" rtl="1">
              <a:buNone/>
            </a:pPr>
            <a:endParaRPr lang="en-US" sz="20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a:spLocks noGrp="1"/>
          </p:cNvSpPr>
          <p:nvPr>
            <p:ph type="title"/>
          </p:nvPr>
        </p:nvSpPr>
        <p:spPr>
          <a:xfrm>
            <a:off x="2699792" y="341784"/>
            <a:ext cx="5876925" cy="1143000"/>
          </a:xfrm>
        </p:spPr>
        <p:txBody>
          <a:bodyPr>
            <a:normAutofit/>
          </a:bodyPr>
          <a:lstStyle/>
          <a:p>
            <a:pPr algn="r" rtl="1" fontAlgn="base">
              <a:spcAft>
                <a:spcPct val="0"/>
              </a:spcAft>
            </a:pPr>
            <a:r>
              <a:rPr lang="ar-KW" sz="3600" b="1" dirty="0">
                <a:solidFill>
                  <a:schemeClr val="tx2">
                    <a:lumMod val="75000"/>
                  </a:schemeClr>
                </a:solidFill>
              </a:rPr>
              <a:t>المبادئ </a:t>
            </a:r>
            <a:r>
              <a:rPr lang="ar-KW" sz="3600" b="1" dirty="0" smtClean="0">
                <a:solidFill>
                  <a:schemeClr val="tx2">
                    <a:lumMod val="75000"/>
                  </a:schemeClr>
                </a:solidFill>
              </a:rPr>
              <a:t>العامة ... تابع</a:t>
            </a:r>
            <a:endParaRPr lang="en-US" sz="3600" b="1" dirty="0">
              <a:solidFill>
                <a:schemeClr val="tx2">
                  <a:lumMod val="75000"/>
                </a:schemeClr>
              </a:solidFill>
              <a:latin typeface="Sakkal Majalla" pitchFamily="2" charset="-78"/>
              <a:cs typeface="Arial" charset="0"/>
            </a:endParaRPr>
          </a:p>
        </p:txBody>
      </p:sp>
    </p:spTree>
    <p:extLst>
      <p:ext uri="{BB962C8B-B14F-4D97-AF65-F5344CB8AC3E}">
        <p14:creationId xmlns:p14="http://schemas.microsoft.com/office/powerpoint/2010/main" val="30550364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fontAlgn="base">
              <a:spcAft>
                <a:spcPct val="0"/>
              </a:spcAft>
            </a:pPr>
            <a:r>
              <a:rPr lang="ar-KW" sz="2700" b="1" dirty="0">
                <a:solidFill>
                  <a:schemeClr val="tx2">
                    <a:lumMod val="75000"/>
                  </a:schemeClr>
                </a:solidFill>
              </a:rPr>
              <a:t>مبدأ التنازل الحكمي في حق </a:t>
            </a:r>
            <a:r>
              <a:rPr lang="ar-KW" sz="2700" b="1" dirty="0" smtClean="0">
                <a:solidFill>
                  <a:schemeClr val="tx2">
                    <a:lumMod val="75000"/>
                  </a:schemeClr>
                </a:solidFill>
              </a:rPr>
              <a:t>الاعتراض</a:t>
            </a: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b="1" u="sng" dirty="0">
                <a:solidFill>
                  <a:schemeClr val="tx2">
                    <a:lumMod val="75000"/>
                  </a:schemeClr>
                </a:solidFill>
              </a:rPr>
              <a:t>مبدأ التنازل الحكمي في حق </a:t>
            </a:r>
            <a:r>
              <a:rPr lang="ar-KW" sz="2400" b="1" u="sng" dirty="0" smtClean="0">
                <a:solidFill>
                  <a:schemeClr val="tx2">
                    <a:lumMod val="75000"/>
                  </a:schemeClr>
                </a:solidFill>
              </a:rPr>
              <a:t>الاعتراض:</a:t>
            </a:r>
          </a:p>
          <a:p>
            <a:pPr marL="0" indent="0" algn="justLow" rtl="1">
              <a:buNone/>
            </a:pPr>
            <a:endParaRPr lang="en-US" sz="2400" dirty="0">
              <a:solidFill>
                <a:schemeClr val="tx2">
                  <a:lumMod val="75000"/>
                </a:schemeClr>
              </a:solidFill>
            </a:endParaRPr>
          </a:p>
          <a:p>
            <a:pPr marL="0" indent="0" algn="justLow" rtl="1">
              <a:buNone/>
            </a:pPr>
            <a:r>
              <a:rPr lang="ar-KW" sz="2400" b="1" u="sng" dirty="0">
                <a:solidFill>
                  <a:schemeClr val="tx2">
                    <a:lumMod val="75000"/>
                  </a:schemeClr>
                </a:solidFill>
              </a:rPr>
              <a:t>المادة (12-1-4) </a:t>
            </a:r>
            <a:endParaRPr lang="ar-KW" sz="2400" b="1" u="sng" dirty="0" smtClean="0">
              <a:solidFill>
                <a:schemeClr val="tx2">
                  <a:lumMod val="75000"/>
                </a:schemeClr>
              </a:solidFill>
            </a:endParaRPr>
          </a:p>
          <a:p>
            <a:pPr marL="0" indent="0" algn="justLow" rtl="1">
              <a:buNone/>
            </a:pPr>
            <a:endParaRPr lang="en-US" sz="2400" b="1" u="sng" dirty="0">
              <a:solidFill>
                <a:schemeClr val="tx2">
                  <a:lumMod val="75000"/>
                </a:schemeClr>
              </a:solidFill>
            </a:endParaRPr>
          </a:p>
          <a:p>
            <a:pPr marL="0" indent="0" algn="justLow" rtl="1">
              <a:buNone/>
            </a:pPr>
            <a:r>
              <a:rPr lang="ar-KW" sz="2400" dirty="0">
                <a:solidFill>
                  <a:schemeClr val="tx2">
                    <a:lumMod val="75000"/>
                  </a:schemeClr>
                </a:solidFill>
              </a:rPr>
              <a:t>" </a:t>
            </a:r>
            <a:r>
              <a:rPr lang="ar-KW" sz="2400" b="1" dirty="0">
                <a:solidFill>
                  <a:schemeClr val="tx2">
                    <a:lumMod val="75000"/>
                  </a:schemeClr>
                </a:solidFill>
              </a:rPr>
              <a:t>يعد تنازلاً عن حقه بالاعتراض أي طرف يعلم بوقوع المخالفة لاتفاق التحكيم او لحكم من احكام هذا الكتاب او لحكم من احكام القانون الواجب التطبيق مما يجوز الاتفاق على مخالفته، ولم يتقدم باعتراضه على هذه المخالفة خلال عشرة أيام عمل أمام الهيئة أو هيئة التحكيم حال تشكيلها</a:t>
            </a:r>
            <a:r>
              <a:rPr lang="ar-KW" sz="2400" dirty="0">
                <a:solidFill>
                  <a:schemeClr val="tx2">
                    <a:lumMod val="75000"/>
                  </a:schemeClr>
                </a:solidFill>
              </a:rPr>
              <a:t>".</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03620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fontAlgn="base">
              <a:spcAft>
                <a:spcPct val="0"/>
              </a:spcAft>
            </a:pPr>
            <a:r>
              <a:rPr lang="ar-KW" sz="3600" b="1" dirty="0">
                <a:solidFill>
                  <a:schemeClr val="tx2">
                    <a:lumMod val="75000"/>
                  </a:schemeClr>
                </a:solidFill>
              </a:rPr>
              <a:t>مدة المنازعة </a:t>
            </a:r>
            <a:r>
              <a:rPr lang="ar-KW" sz="3600" b="1" dirty="0" smtClean="0">
                <a:solidFill>
                  <a:schemeClr val="tx2">
                    <a:lumMod val="75000"/>
                  </a:schemeClr>
                </a:solidFill>
              </a:rPr>
              <a:t>التحكيمية</a:t>
            </a: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lnSpcReduction="10000"/>
          </a:bodyPr>
          <a:lstStyle/>
          <a:p>
            <a:pPr marL="0" indent="0" algn="justLow" rtl="1">
              <a:buNone/>
            </a:pPr>
            <a:r>
              <a:rPr lang="ar-KW" sz="2400" b="1" u="sng" dirty="0">
                <a:solidFill>
                  <a:schemeClr val="tx2">
                    <a:lumMod val="75000"/>
                  </a:schemeClr>
                </a:solidFill>
              </a:rPr>
              <a:t>مدة المنازعة التحكيمية</a:t>
            </a:r>
            <a:r>
              <a:rPr lang="ar-KW" sz="2400" b="1" u="sng" dirty="0" smtClean="0">
                <a:solidFill>
                  <a:schemeClr val="tx2">
                    <a:lumMod val="75000"/>
                  </a:schemeClr>
                </a:solidFill>
              </a:rPr>
              <a:t>:</a:t>
            </a:r>
          </a:p>
          <a:p>
            <a:pPr marL="0" indent="0" algn="justLow" rtl="1">
              <a:buNone/>
            </a:pPr>
            <a:endParaRPr lang="en-US" sz="2400" dirty="0">
              <a:solidFill>
                <a:schemeClr val="tx2">
                  <a:lumMod val="75000"/>
                </a:schemeClr>
              </a:solidFill>
            </a:endParaRPr>
          </a:p>
          <a:p>
            <a:pPr marL="0" indent="0" algn="justLow" rtl="1">
              <a:buNone/>
            </a:pPr>
            <a:r>
              <a:rPr lang="ar-KW" sz="2400" b="1" u="sng" dirty="0" smtClean="0">
                <a:solidFill>
                  <a:schemeClr val="tx2">
                    <a:lumMod val="75000"/>
                  </a:schemeClr>
                </a:solidFill>
              </a:rPr>
              <a:t>المادة </a:t>
            </a:r>
            <a:r>
              <a:rPr lang="ar-KW" sz="2400" b="1" u="sng" dirty="0">
                <a:solidFill>
                  <a:schemeClr val="tx2">
                    <a:lumMod val="75000"/>
                  </a:schemeClr>
                </a:solidFill>
              </a:rPr>
              <a:t>(12-1-5) </a:t>
            </a:r>
            <a:endParaRPr lang="ar-KW" sz="2400" b="1" u="sng" dirty="0" smtClean="0">
              <a:solidFill>
                <a:schemeClr val="tx2">
                  <a:lumMod val="75000"/>
                </a:schemeClr>
              </a:solidFill>
            </a:endParaRPr>
          </a:p>
          <a:p>
            <a:pPr marL="0" indent="0" algn="justLow" rtl="1">
              <a:buNone/>
            </a:pPr>
            <a:endParaRPr lang="en-US" sz="2400" b="1" u="sng" dirty="0"/>
          </a:p>
          <a:p>
            <a:pPr marL="0" indent="0" algn="justLow" rtl="1">
              <a:buNone/>
            </a:pPr>
            <a:r>
              <a:rPr lang="ar-KW" sz="2400" dirty="0"/>
              <a:t>"</a:t>
            </a:r>
            <a:r>
              <a:rPr lang="ar-KW" sz="2300" b="1" dirty="0">
                <a:solidFill>
                  <a:schemeClr val="tx2">
                    <a:lumMod val="75000"/>
                  </a:schemeClr>
                </a:solidFill>
              </a:rPr>
              <a:t>يصدر حكم هيئة التحكيم خلال ستة أشهر من تاريخ أول جلسة صحيحة يعلن بها طرفي التحكيم. ويجوز لهيئة التحكيم مد الميعاد الى شهرين، ولا يجوز إضافة مدة جديدة الا بقرار من الهيئة بناءً على طلب مسبب من هيئة التحكيم وبحد اقصى لا يتجاوز شهر بعد مشاورة الأطراف. ويجوز للأطراف اشتراط مدة أقصر في اتفاق التحكيم</a:t>
            </a:r>
            <a:r>
              <a:rPr lang="ar-KW" sz="2300" b="1" dirty="0" smtClean="0">
                <a:solidFill>
                  <a:schemeClr val="tx2">
                    <a:lumMod val="75000"/>
                  </a:schemeClr>
                </a:solidFill>
              </a:rPr>
              <a:t>.</a:t>
            </a:r>
          </a:p>
          <a:p>
            <a:pPr marL="0" indent="0" algn="justLow" rtl="1">
              <a:buNone/>
            </a:pPr>
            <a:endParaRPr lang="en-US" sz="2300" dirty="0">
              <a:solidFill>
                <a:schemeClr val="tx2">
                  <a:lumMod val="75000"/>
                </a:schemeClr>
              </a:solidFill>
            </a:endParaRPr>
          </a:p>
          <a:p>
            <a:pPr marL="0" indent="0" algn="justLow" rtl="1">
              <a:buNone/>
            </a:pPr>
            <a:r>
              <a:rPr lang="ar-KW" sz="2300" b="1" dirty="0">
                <a:solidFill>
                  <a:schemeClr val="tx2">
                    <a:lumMod val="75000"/>
                  </a:schemeClr>
                </a:solidFill>
              </a:rPr>
              <a:t>ويوقف الميعاد كلما أوقفت الخصومة او انقطعت امام هيئة التحكيم، ويستأنف سيرة من تاريخ علم الهيئة بزوال سبب الوقف والانقطاع</a:t>
            </a:r>
            <a:r>
              <a:rPr lang="ar-KW" sz="2300" dirty="0">
                <a:solidFill>
                  <a:schemeClr val="tx2">
                    <a:lumMod val="75000"/>
                  </a:schemeClr>
                </a:solidFill>
              </a:rPr>
              <a:t>" .</a:t>
            </a:r>
            <a:endParaRPr lang="en-US" sz="23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31538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fontAlgn="base">
              <a:spcAft>
                <a:spcPct val="0"/>
              </a:spcAft>
            </a:pPr>
            <a:r>
              <a:rPr lang="ar-KW" sz="2400" b="1" dirty="0">
                <a:solidFill>
                  <a:schemeClr val="tx2">
                    <a:lumMod val="75000"/>
                  </a:schemeClr>
                </a:solidFill>
              </a:rPr>
              <a:t>مبدأ قبول المحكم لمهمة التحكيم ووجوب الافصاح </a:t>
            </a:r>
            <a:endParaRPr lang="en-US" sz="24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b="1" u="sng" dirty="0">
                <a:solidFill>
                  <a:schemeClr val="tx2">
                    <a:lumMod val="75000"/>
                  </a:schemeClr>
                </a:solidFill>
              </a:rPr>
              <a:t>مبدأ قبول المحكم لمهمة التحكيم ووجوب الافصاح </a:t>
            </a:r>
            <a:r>
              <a:rPr lang="ar-KW" sz="2400" b="1" u="sng" dirty="0" smtClean="0">
                <a:solidFill>
                  <a:schemeClr val="tx2">
                    <a:lumMod val="75000"/>
                  </a:schemeClr>
                </a:solidFill>
              </a:rPr>
              <a:t>:</a:t>
            </a:r>
          </a:p>
          <a:p>
            <a:pPr marL="0" indent="0" algn="justLow" rtl="1">
              <a:buNone/>
            </a:pPr>
            <a:endParaRPr lang="ar-KW" sz="2400" b="1" u="sng" dirty="0">
              <a:solidFill>
                <a:schemeClr val="tx2">
                  <a:lumMod val="75000"/>
                </a:schemeClr>
              </a:solidFill>
            </a:endParaRPr>
          </a:p>
          <a:p>
            <a:pPr marL="0" indent="0" algn="justLow" rtl="1">
              <a:buNone/>
            </a:pPr>
            <a:r>
              <a:rPr lang="ar-KW" sz="2400" b="1" u="sng" dirty="0" smtClean="0">
                <a:solidFill>
                  <a:schemeClr val="tx2">
                    <a:lumMod val="75000"/>
                  </a:schemeClr>
                </a:solidFill>
              </a:rPr>
              <a:t>المادة </a:t>
            </a:r>
            <a:r>
              <a:rPr lang="ar-KW" sz="2400" b="1" u="sng" dirty="0">
                <a:solidFill>
                  <a:schemeClr val="tx2">
                    <a:lumMod val="75000"/>
                  </a:schemeClr>
                </a:solidFill>
              </a:rPr>
              <a:t>(12-1-6) </a:t>
            </a:r>
            <a:endParaRPr lang="en-US" sz="2400" b="1" u="sng" dirty="0">
              <a:solidFill>
                <a:schemeClr val="tx2">
                  <a:lumMod val="75000"/>
                </a:schemeClr>
              </a:solidFill>
            </a:endParaRPr>
          </a:p>
          <a:p>
            <a:pPr marL="0" indent="0" algn="justLow" rtl="1">
              <a:buNone/>
            </a:pPr>
            <a:r>
              <a:rPr lang="ar-KW" sz="2400" dirty="0">
                <a:solidFill>
                  <a:schemeClr val="tx2">
                    <a:lumMod val="75000"/>
                  </a:schemeClr>
                </a:solidFill>
              </a:rPr>
              <a:t>"</a:t>
            </a:r>
            <a:r>
              <a:rPr lang="ar-KW" sz="2400" b="1" dirty="0">
                <a:solidFill>
                  <a:schemeClr val="tx2">
                    <a:lumMod val="75000"/>
                  </a:schemeClr>
                </a:solidFill>
              </a:rPr>
              <a:t>يكون قبول المحكم القيام بمهمته كتابةً. ويجب عليه ان يفصح لدى الهيئة عند القبول عن أي ظروف او أسباب من شأنها اثارة شكوك حول استقلاله أو </a:t>
            </a:r>
            <a:r>
              <a:rPr lang="ar-KW" sz="2400" b="1" dirty="0" err="1">
                <a:solidFill>
                  <a:schemeClr val="tx2">
                    <a:lumMod val="75000"/>
                  </a:schemeClr>
                </a:solidFill>
              </a:rPr>
              <a:t>حياديته</a:t>
            </a:r>
            <a:r>
              <a:rPr lang="ar-KW" sz="2400" b="1" dirty="0">
                <a:solidFill>
                  <a:schemeClr val="tx2">
                    <a:lumMod val="75000"/>
                  </a:schemeClr>
                </a:solidFill>
              </a:rPr>
              <a:t>، كما يجب على المحكم منذ تعيينه وطوال إجراءات التحكيم الإفصاح خلال خمسة أيام عمل عند تحقق أي من هذه الظروف أو الأسباب</a:t>
            </a:r>
            <a:r>
              <a:rPr lang="ar-KW" sz="2400" b="1" dirty="0" smtClean="0">
                <a:solidFill>
                  <a:schemeClr val="tx2">
                    <a:lumMod val="75000"/>
                  </a:schemeClr>
                </a:solidFill>
              </a:rPr>
              <a:t>.</a:t>
            </a:r>
          </a:p>
          <a:p>
            <a:pPr marL="0" indent="0" algn="justLow" rtl="1">
              <a:buNone/>
            </a:pPr>
            <a:endParaRPr lang="en-US" sz="2400" dirty="0">
              <a:solidFill>
                <a:schemeClr val="tx2">
                  <a:lumMod val="75000"/>
                </a:schemeClr>
              </a:solidFill>
            </a:endParaRPr>
          </a:p>
          <a:p>
            <a:pPr marL="0" indent="0" algn="justLow" rtl="1">
              <a:buNone/>
            </a:pPr>
            <a:r>
              <a:rPr lang="ar-KW" sz="2400" b="1" dirty="0">
                <a:solidFill>
                  <a:schemeClr val="tx2">
                    <a:lumMod val="75000"/>
                  </a:schemeClr>
                </a:solidFill>
              </a:rPr>
              <a:t>وعلى الهيئة اخطار أطراف التحكيم بمضمون افصاح المحكم لاتخاذ ما يرونه مناسباً خلال الخمسة أيام عمل التالية على حصول الاخطار</a:t>
            </a:r>
            <a:r>
              <a:rPr lang="ar-KW" sz="2400" dirty="0">
                <a:solidFill>
                  <a:schemeClr val="tx2">
                    <a:lumMod val="75000"/>
                  </a:schemeClr>
                </a:solidFill>
              </a:rPr>
              <a:t>".</a:t>
            </a:r>
            <a:endParaRPr lang="en-US" sz="2400" dirty="0">
              <a:solidFill>
                <a:schemeClr val="tx2">
                  <a:lumMod val="75000"/>
                </a:schemeClr>
              </a:solidFill>
            </a:endParaRPr>
          </a:p>
          <a:p>
            <a:pPr marL="0" lvl="0" indent="0" algn="justLow"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88562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lumMod val="75000"/>
                  </a:schemeClr>
                </a:solidFill>
              </a:rPr>
              <a:t>تشكيل هيئة التحكيم</a:t>
            </a: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lnSpcReduction="10000"/>
          </a:bodyPr>
          <a:lstStyle/>
          <a:p>
            <a:pPr marL="0" indent="0" algn="justLow" rtl="1">
              <a:buNone/>
            </a:pPr>
            <a:r>
              <a:rPr lang="ar-KW" sz="2400" dirty="0" smtClean="0">
                <a:solidFill>
                  <a:schemeClr val="accent1">
                    <a:lumMod val="75000"/>
                  </a:schemeClr>
                </a:solidFill>
              </a:rPr>
              <a:t>تبين </a:t>
            </a:r>
            <a:r>
              <a:rPr lang="ar-KW" sz="2400" dirty="0">
                <a:solidFill>
                  <a:schemeClr val="accent1">
                    <a:lumMod val="75000"/>
                  </a:schemeClr>
                </a:solidFill>
              </a:rPr>
              <a:t>المادة (12-2-1) آلية تعيين المحكمين حيث نصت على </a:t>
            </a:r>
            <a:r>
              <a:rPr lang="ar-KW" sz="2400" dirty="0"/>
              <a:t>"</a:t>
            </a:r>
            <a:r>
              <a:rPr lang="ar-KW" sz="2400" b="1" dirty="0">
                <a:solidFill>
                  <a:schemeClr val="tx2">
                    <a:lumMod val="75000"/>
                  </a:schemeClr>
                </a:solidFill>
              </a:rPr>
              <a:t>يحق لكل طرف من طرفي النزاع-وإن تعددوا-اختيار محكم عنه من بين المحكمين المقيدين بجداول المحكمين لدى الهيئة-أو من غيرهم-</a:t>
            </a:r>
            <a:r>
              <a:rPr lang="ar-KW" sz="2400" b="1" u="sng" dirty="0">
                <a:solidFill>
                  <a:schemeClr val="tx2">
                    <a:lumMod val="75000"/>
                  </a:schemeClr>
                </a:solidFill>
              </a:rPr>
              <a:t>خلال سبعة أيام عمل من تاريخ اخطاره من قبل الهيئة بذلك</a:t>
            </a:r>
            <a:r>
              <a:rPr lang="ar-KW" sz="2400" b="1" dirty="0">
                <a:solidFill>
                  <a:schemeClr val="tx2">
                    <a:lumMod val="75000"/>
                  </a:schemeClr>
                </a:solidFill>
              </a:rPr>
              <a:t>، وفي حالة عدم قيام أي منهم بذلك تعين الهيئة المحكم صاحب الدور من بين المحكمين المقيدين بأحد الجداول المودعة لدى الهيئة حسب طبيعة النزاع، وتقدر أتعابه، ويعرض الامر على الطرف الآخر في حال رغبته الاستمرار في إجراءات التحكيم لإيداع تلك الاتعاب لدى الهيئة خلال المدة التي تحددها الهيئة، وفي جميع الأحوال تتولى الهيئة تعيين المحكم الثالث صاحب الدور أو غيره من جدول المحكمين المقيدين لدى الهيئة خلال ثلاثة أيام عمل بالتشاور مع محكمي الطرفين، وتقدر أتعابه ويتم استيفاؤها مناصفة بين طرفي التحكيم، وفي حال امتناع احد الطرفين عن دفع نصيبه في تلك الاتعاب، يعرض الامر على الطرف الآخر لدفعها في حال رغبته الاستمرار في الإجراءات وذلك خلال المدة التي تحددها الهيئة</a:t>
            </a:r>
            <a:r>
              <a:rPr lang="ar-KW" sz="2400" b="1" dirty="0" smtClean="0">
                <a:solidFill>
                  <a:schemeClr val="tx2">
                    <a:lumMod val="75000"/>
                  </a:schemeClr>
                </a:solidFill>
              </a:rPr>
              <a:t>."</a:t>
            </a:r>
            <a:endParaRPr lang="en-US" sz="2400" dirty="0" smtClean="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49797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fontAlgn="base">
              <a:spcAft>
                <a:spcPct val="0"/>
              </a:spcAft>
            </a:pPr>
            <a:r>
              <a:rPr lang="ar-KW" sz="3600" b="1" dirty="0">
                <a:solidFill>
                  <a:schemeClr val="tx2">
                    <a:lumMod val="75000"/>
                  </a:schemeClr>
                </a:solidFill>
              </a:rPr>
              <a:t>تحديد أتعاب </a:t>
            </a:r>
            <a:r>
              <a:rPr lang="ar-KW" sz="3600" b="1" dirty="0" smtClean="0">
                <a:solidFill>
                  <a:schemeClr val="tx2">
                    <a:lumMod val="75000"/>
                  </a:schemeClr>
                </a:solidFill>
              </a:rPr>
              <a:t>المحكمين</a:t>
            </a: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800" b="1" u="sng" dirty="0">
                <a:solidFill>
                  <a:schemeClr val="tx2">
                    <a:lumMod val="75000"/>
                  </a:schemeClr>
                </a:solidFill>
              </a:rPr>
              <a:t>المادة (12-2-2) </a:t>
            </a:r>
            <a:endParaRPr lang="ar-KW" sz="2800" b="1" u="sng" dirty="0" smtClean="0">
              <a:solidFill>
                <a:schemeClr val="tx2">
                  <a:lumMod val="75000"/>
                </a:schemeClr>
              </a:solidFill>
            </a:endParaRPr>
          </a:p>
          <a:p>
            <a:pPr marL="0" indent="0" algn="justLow" rtl="1">
              <a:buNone/>
            </a:pPr>
            <a:endParaRPr lang="en-US" sz="2800" b="1" u="sng" dirty="0">
              <a:solidFill>
                <a:schemeClr val="tx2">
                  <a:lumMod val="75000"/>
                </a:schemeClr>
              </a:solidFill>
            </a:endParaRPr>
          </a:p>
          <a:p>
            <a:pPr marL="0" indent="0" algn="justLow" rtl="1">
              <a:buNone/>
            </a:pPr>
            <a:r>
              <a:rPr lang="ar-KW" sz="2800" dirty="0">
                <a:solidFill>
                  <a:schemeClr val="tx2">
                    <a:lumMod val="75000"/>
                  </a:schemeClr>
                </a:solidFill>
              </a:rPr>
              <a:t>"</a:t>
            </a:r>
            <a:r>
              <a:rPr lang="ar-KW" sz="2800" b="1" dirty="0">
                <a:solidFill>
                  <a:schemeClr val="tx2">
                    <a:lumMod val="75000"/>
                  </a:schemeClr>
                </a:solidFill>
              </a:rPr>
              <a:t>تحدد اتعاب المحكم قبل الهيئة وفقاً لجدول الاتعاب المعتمد من الهيئة، ويتم إيداع هذه الاتعاب من الخصم المكلف بإيداعها لدى الهيئة، وتصرف للمحكم فور صدور الحكم المنهي للنزاع وتسليمه للهيئة</a:t>
            </a:r>
            <a:r>
              <a:rPr lang="ar-KW" sz="2800" dirty="0">
                <a:solidFill>
                  <a:schemeClr val="tx2">
                    <a:lumMod val="75000"/>
                  </a:schemeClr>
                </a:solidFill>
              </a:rPr>
              <a:t>".</a:t>
            </a:r>
            <a:endParaRPr lang="en-US" sz="2800" dirty="0">
              <a:solidFill>
                <a:schemeClr val="tx2">
                  <a:lumMod val="75000"/>
                </a:schemeClr>
              </a:solidFill>
            </a:endParaRPr>
          </a:p>
          <a:p>
            <a:pPr marL="0" lvl="0" indent="0" algn="justLow" fontAlgn="base">
              <a:lnSpc>
                <a:spcPct val="115000"/>
              </a:lnSpc>
              <a:spcBef>
                <a:spcPts val="0"/>
              </a:spcBef>
              <a:buNone/>
            </a:pPr>
            <a:endParaRPr lang="en-US" sz="28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64605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fontAlgn="base">
              <a:spcAft>
                <a:spcPct val="0"/>
              </a:spcAft>
            </a:pPr>
            <a:r>
              <a:rPr lang="ar-KW" sz="3600" b="1" dirty="0">
                <a:solidFill>
                  <a:schemeClr val="tx2">
                    <a:lumMod val="75000"/>
                  </a:schemeClr>
                </a:solidFill>
              </a:rPr>
              <a:t>تنحي </a:t>
            </a:r>
            <a:r>
              <a:rPr lang="ar-KW" sz="3600" b="1" dirty="0" smtClean="0">
                <a:solidFill>
                  <a:schemeClr val="tx2">
                    <a:lumMod val="75000"/>
                  </a:schemeClr>
                </a:solidFill>
              </a:rPr>
              <a:t>أو عزل </a:t>
            </a:r>
            <a:r>
              <a:rPr lang="ar-KW" sz="3600" b="1" dirty="0">
                <a:solidFill>
                  <a:schemeClr val="tx2">
                    <a:lumMod val="75000"/>
                  </a:schemeClr>
                </a:solidFill>
              </a:rPr>
              <a:t>المحكم </a:t>
            </a: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b="1" u="sng" dirty="0">
                <a:solidFill>
                  <a:schemeClr val="tx2">
                    <a:lumMod val="75000"/>
                  </a:schemeClr>
                </a:solidFill>
              </a:rPr>
              <a:t>المادة (12-2-3) </a:t>
            </a:r>
            <a:endParaRPr lang="ar-KW" sz="2400" b="1" u="sng" dirty="0" smtClean="0">
              <a:solidFill>
                <a:schemeClr val="tx2">
                  <a:lumMod val="75000"/>
                </a:schemeClr>
              </a:solidFill>
            </a:endParaRPr>
          </a:p>
          <a:p>
            <a:pPr marL="0" indent="0" algn="justLow" rtl="1">
              <a:buNone/>
            </a:pPr>
            <a:endParaRPr lang="en-US" sz="2400" b="1" u="sng" dirty="0">
              <a:solidFill>
                <a:schemeClr val="tx2">
                  <a:lumMod val="75000"/>
                </a:schemeClr>
              </a:solidFill>
            </a:endParaRPr>
          </a:p>
          <a:p>
            <a:pPr marL="0" indent="0" algn="justLow" rtl="1">
              <a:buNone/>
            </a:pPr>
            <a:r>
              <a:rPr lang="ar-KW" sz="2400" dirty="0">
                <a:solidFill>
                  <a:schemeClr val="tx2">
                    <a:lumMod val="75000"/>
                  </a:schemeClr>
                </a:solidFill>
              </a:rPr>
              <a:t>"</a:t>
            </a:r>
            <a:r>
              <a:rPr lang="ar-KW" sz="2400" b="1" dirty="0">
                <a:solidFill>
                  <a:schemeClr val="tx2">
                    <a:lumMod val="75000"/>
                  </a:schemeClr>
                </a:solidFill>
              </a:rPr>
              <a:t>لا يجوز للمحكم التنحي بعد قبوله مهمة التحكيم إلا اذا كانت هناك </a:t>
            </a:r>
            <a:r>
              <a:rPr lang="ar-KW" sz="2400" b="1" u="sng" dirty="0">
                <a:solidFill>
                  <a:schemeClr val="tx2">
                    <a:lumMod val="75000"/>
                  </a:schemeClr>
                </a:solidFill>
              </a:rPr>
              <a:t>أسباب جديدة لتنحيه تقدرها الهيئة</a:t>
            </a:r>
            <a:r>
              <a:rPr lang="ar-KW" sz="2400" b="1" dirty="0">
                <a:solidFill>
                  <a:schemeClr val="tx2">
                    <a:lumMod val="75000"/>
                  </a:schemeClr>
                </a:solidFill>
              </a:rPr>
              <a:t> بناءً على طلب يقدم اليها من المحكم، وإلا جاز للحضوم الالتجاء للقضاء للحكم عليه </a:t>
            </a:r>
            <a:r>
              <a:rPr lang="ar-KW" sz="2400" b="1" dirty="0" smtClean="0">
                <a:solidFill>
                  <a:schemeClr val="tx2">
                    <a:lumMod val="75000"/>
                  </a:schemeClr>
                </a:solidFill>
              </a:rPr>
              <a:t>بالتعويض</a:t>
            </a:r>
          </a:p>
          <a:p>
            <a:pPr marL="0" indent="0" algn="justLow" rtl="1">
              <a:buNone/>
            </a:pPr>
            <a:r>
              <a:rPr lang="ar-KW" sz="2400" b="1" dirty="0">
                <a:solidFill>
                  <a:schemeClr val="tx2">
                    <a:lumMod val="75000"/>
                  </a:schemeClr>
                </a:solidFill>
              </a:rPr>
              <a:t>ولا يجوز عزل المحكم إلا بموافقة الخصوم جميعاً. وإذا تعذر على المحكم أداء مهمته أو لم يباشرها أو انقطع عن أدائها بما يؤدي إلى تأخير غير مبرر في إجراءات التحكيم جاز للهيئة إنهاء مهمته بناءً على طلب مسبب يقدم من أحد طرفي التحكيم".</a:t>
            </a:r>
            <a:endParaRPr lang="en-US" sz="2400" b="1"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91258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fontAlgn="base">
              <a:spcAft>
                <a:spcPct val="0"/>
              </a:spcAft>
            </a:pPr>
            <a:r>
              <a:rPr lang="ar-KW" sz="3600" b="1" dirty="0">
                <a:solidFill>
                  <a:schemeClr val="tx2">
                    <a:lumMod val="75000"/>
                  </a:schemeClr>
                </a:solidFill>
              </a:rPr>
              <a:t>رد المحكم </a:t>
            </a: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b="1" u="sng" dirty="0">
                <a:solidFill>
                  <a:schemeClr val="tx2">
                    <a:lumMod val="75000"/>
                  </a:schemeClr>
                </a:solidFill>
              </a:rPr>
              <a:t>المادة (12-2-4) </a:t>
            </a:r>
            <a:endParaRPr lang="en-US" sz="2400" b="1" u="sng" dirty="0">
              <a:solidFill>
                <a:schemeClr val="tx2">
                  <a:lumMod val="75000"/>
                </a:schemeClr>
              </a:solidFill>
            </a:endParaRPr>
          </a:p>
          <a:p>
            <a:pPr marL="0" indent="0" algn="justLow" rtl="1">
              <a:buNone/>
            </a:pPr>
            <a:r>
              <a:rPr lang="ar-KW" sz="2400" dirty="0">
                <a:solidFill>
                  <a:schemeClr val="tx2">
                    <a:lumMod val="75000"/>
                  </a:schemeClr>
                </a:solidFill>
              </a:rPr>
              <a:t>"</a:t>
            </a:r>
            <a:r>
              <a:rPr lang="ar-KW" sz="2400" b="1" dirty="0">
                <a:solidFill>
                  <a:schemeClr val="tx2">
                    <a:lumMod val="75000"/>
                  </a:schemeClr>
                </a:solidFill>
              </a:rPr>
              <a:t>لا يجوز رد المحكم إلا إذا قامت ظروف تثير شكوكاً جدية حول حياده أو استقلاليته.</a:t>
            </a:r>
            <a:endParaRPr lang="en-US" sz="2400" dirty="0">
              <a:solidFill>
                <a:schemeClr val="tx2">
                  <a:lumMod val="75000"/>
                </a:schemeClr>
              </a:solidFill>
            </a:endParaRPr>
          </a:p>
          <a:p>
            <a:pPr marL="0" indent="0" algn="justLow" rtl="1">
              <a:buNone/>
            </a:pPr>
            <a:r>
              <a:rPr lang="ar-KW" sz="2400" b="1" dirty="0">
                <a:solidFill>
                  <a:schemeClr val="tx2">
                    <a:lumMod val="75000"/>
                  </a:schemeClr>
                </a:solidFill>
              </a:rPr>
              <a:t>ولا يجوز لأي من طرفي التحكيم رد المحكم الذي عينه هو أو اشترك في تعيينه إلا لأسباب تبينت له او طرأت بعد أن تم تعيين هذا المحكم.</a:t>
            </a:r>
            <a:endParaRPr lang="en-US" sz="2400" dirty="0">
              <a:solidFill>
                <a:schemeClr val="tx2">
                  <a:lumMod val="75000"/>
                </a:schemeClr>
              </a:solidFill>
            </a:endParaRPr>
          </a:p>
          <a:p>
            <a:pPr marL="0" indent="0" algn="justLow" rtl="1">
              <a:buNone/>
            </a:pPr>
            <a:r>
              <a:rPr lang="ar-KW" sz="2400" b="1" dirty="0">
                <a:solidFill>
                  <a:schemeClr val="tx2">
                    <a:lumMod val="75000"/>
                  </a:schemeClr>
                </a:solidFill>
              </a:rPr>
              <a:t>ويقدم طلب الرد الى المحكمة المختصة أصلاً بنظر الدعوى مبيناً فيه أسباب الرد وظروفه خلال خمسة أيام عمل من تاريخ اعلان طالب الرد بإفصاح المحكم او من تاريخ علمه بسبب الرد.</a:t>
            </a:r>
            <a:endParaRPr lang="en-US" sz="2400" dirty="0">
              <a:solidFill>
                <a:schemeClr val="tx2">
                  <a:lumMod val="75000"/>
                </a:schemeClr>
              </a:solidFill>
            </a:endParaRPr>
          </a:p>
          <a:p>
            <a:pPr marL="0" indent="0" algn="justLow" rtl="1">
              <a:buNone/>
            </a:pPr>
            <a:r>
              <a:rPr lang="ar-KW" sz="2400" b="1" dirty="0">
                <a:solidFill>
                  <a:schemeClr val="tx2">
                    <a:lumMod val="75000"/>
                  </a:schemeClr>
                </a:solidFill>
              </a:rPr>
              <a:t>وتخطر الهيئة المحكم المعني بطلب الرد، ولا يترتب على تقديم طلب الرد وقف إجراءات التحكيم، وإذا فصل في طلب رد المحكم اعتبرت الإجراءات التي تمت قبل الحكم برد المحكم كأن لم تكن</a:t>
            </a:r>
            <a:r>
              <a:rPr lang="ar-KW" sz="2400" dirty="0">
                <a:solidFill>
                  <a:schemeClr val="tx2">
                    <a:lumMod val="75000"/>
                  </a:schemeClr>
                </a:solidFill>
              </a:rPr>
              <a:t>".</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94677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6010598" cy="1143000"/>
          </a:xfrm>
        </p:spPr>
        <p:txBody>
          <a:bodyPr>
            <a:normAutofit/>
          </a:bodyPr>
          <a:lstStyle/>
          <a:p>
            <a:pPr algn="r" rtl="1" fontAlgn="base">
              <a:spcAft>
                <a:spcPct val="0"/>
              </a:spcAft>
            </a:pPr>
            <a:r>
              <a:rPr lang="ar-KW" sz="2700" b="1" dirty="0">
                <a:solidFill>
                  <a:schemeClr val="tx2">
                    <a:lumMod val="75000"/>
                  </a:schemeClr>
                </a:solidFill>
              </a:rPr>
              <a:t>الاجراء المتبع بعد رد أو عزل أو تنحي المحكم </a:t>
            </a: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endParaRPr lang="ar-KW" sz="2400" dirty="0" smtClean="0">
              <a:solidFill>
                <a:schemeClr val="tx2">
                  <a:lumMod val="75000"/>
                </a:schemeClr>
              </a:solidFill>
            </a:endParaRPr>
          </a:p>
          <a:p>
            <a:pPr marL="0" indent="0" algn="justLow" rtl="1">
              <a:buNone/>
            </a:pPr>
            <a:r>
              <a:rPr lang="ar-KW" sz="2400" b="1" u="sng" dirty="0">
                <a:solidFill>
                  <a:schemeClr val="tx2">
                    <a:lumMod val="75000"/>
                  </a:schemeClr>
                </a:solidFill>
              </a:rPr>
              <a:t>الاجراء المتبع بعد رد أو عزل أو تنحي المحكم </a:t>
            </a:r>
            <a:r>
              <a:rPr lang="ar-KW" sz="2400" b="1" u="sng" dirty="0" smtClean="0">
                <a:solidFill>
                  <a:schemeClr val="tx2">
                    <a:lumMod val="75000"/>
                  </a:schemeClr>
                </a:solidFill>
              </a:rPr>
              <a:t>: </a:t>
            </a:r>
          </a:p>
          <a:p>
            <a:pPr marL="0" indent="0" algn="justLow" rtl="1">
              <a:buNone/>
            </a:pPr>
            <a:endParaRPr lang="ar-KW" sz="2400" dirty="0">
              <a:solidFill>
                <a:schemeClr val="tx2">
                  <a:lumMod val="75000"/>
                </a:schemeClr>
              </a:solidFill>
            </a:endParaRPr>
          </a:p>
          <a:p>
            <a:pPr marL="0" indent="0" algn="justLow" rtl="1">
              <a:buNone/>
            </a:pPr>
            <a:r>
              <a:rPr lang="ar-KW" sz="2400" dirty="0" smtClean="0">
                <a:solidFill>
                  <a:schemeClr val="tx2">
                    <a:lumMod val="75000"/>
                  </a:schemeClr>
                </a:solidFill>
              </a:rPr>
              <a:t>تنص المادة </a:t>
            </a:r>
            <a:r>
              <a:rPr lang="ar-KW" sz="2400" dirty="0">
                <a:solidFill>
                  <a:schemeClr val="tx2">
                    <a:lumMod val="75000"/>
                  </a:schemeClr>
                </a:solidFill>
              </a:rPr>
              <a:t>(12-2-5</a:t>
            </a:r>
            <a:r>
              <a:rPr lang="ar-KW" sz="2400" dirty="0" smtClean="0">
                <a:solidFill>
                  <a:schemeClr val="tx2">
                    <a:lumMod val="75000"/>
                  </a:schemeClr>
                </a:solidFill>
              </a:rPr>
              <a:t>)</a:t>
            </a:r>
            <a:endParaRPr lang="en-US" sz="2400" dirty="0">
              <a:solidFill>
                <a:schemeClr val="tx2">
                  <a:lumMod val="75000"/>
                </a:schemeClr>
              </a:solidFill>
            </a:endParaRPr>
          </a:p>
          <a:p>
            <a:pPr marL="0" indent="0" algn="justLow" rtl="1">
              <a:buNone/>
            </a:pPr>
            <a:r>
              <a:rPr lang="ar-SA" sz="2400" b="1" dirty="0">
                <a:solidFill>
                  <a:schemeClr val="tx2">
                    <a:lumMod val="75000"/>
                  </a:schemeClr>
                </a:solidFill>
              </a:rPr>
              <a:t>"في حال الحكم برد المحكم أو التنحي أو العزل أو إنهاء مهمة المحكم يتم تعيين من يحل محله بذات الإجراءات التي اتُّبعت عند تعيينه</a:t>
            </a:r>
            <a:r>
              <a:rPr lang="ar-SA" sz="2400" b="1" dirty="0"/>
              <a:t>"</a:t>
            </a:r>
            <a:endParaRPr lang="en-US" sz="2400" dirty="0"/>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8617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485800"/>
            <a:ext cx="5876925" cy="1143000"/>
          </a:xfrm>
        </p:spPr>
        <p:txBody>
          <a:bodyPr>
            <a:normAutofit fontScale="90000"/>
          </a:bodyPr>
          <a:lstStyle/>
          <a:p>
            <a:pPr algn="r" rtl="1" fontAlgn="base">
              <a:spcAft>
                <a:spcPct val="0"/>
              </a:spcAft>
            </a:pPr>
            <a:r>
              <a:rPr lang="ar-KW" sz="3600" b="1" dirty="0">
                <a:solidFill>
                  <a:schemeClr val="tx2">
                    <a:lumMod val="75000"/>
                  </a:schemeClr>
                </a:solidFill>
              </a:rPr>
              <a:t>إجراءات </a:t>
            </a:r>
            <a:r>
              <a:rPr lang="ar-KW" sz="3600" b="1" dirty="0" smtClean="0">
                <a:solidFill>
                  <a:schemeClr val="tx2">
                    <a:lumMod val="75000"/>
                  </a:schemeClr>
                </a:solidFill>
              </a:rPr>
              <a:t>التحكيم</a:t>
            </a:r>
            <a:r>
              <a:rPr lang="en-US" sz="3600" b="1" dirty="0" smtClean="0">
                <a:solidFill>
                  <a:schemeClr val="tx2">
                    <a:lumMod val="75000"/>
                  </a:schemeClr>
                </a:solidFill>
              </a:rPr>
              <a:t> </a:t>
            </a:r>
            <a:r>
              <a:rPr lang="ar-KW" sz="3600" b="1" dirty="0" smtClean="0">
                <a:solidFill>
                  <a:schemeClr val="tx2">
                    <a:lumMod val="75000"/>
                  </a:schemeClr>
                </a:solidFill>
              </a:rPr>
              <a:t> ... تابع</a:t>
            </a:r>
            <a:r>
              <a:rPr lang="en-US" sz="3600" dirty="0"/>
              <a:t/>
            </a:r>
            <a:br>
              <a:rPr lang="en-US" sz="3600" dirty="0"/>
            </a:b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fontAlgn="base">
              <a:lnSpc>
                <a:spcPct val="115000"/>
              </a:lnSpc>
              <a:spcBef>
                <a:spcPts val="0"/>
              </a:spcBef>
              <a:buNone/>
            </a:pPr>
            <a:endParaRPr lang="ar-KW" sz="2400" dirty="0" smtClean="0">
              <a:solidFill>
                <a:schemeClr val="tx2">
                  <a:lumMod val="75000"/>
                </a:schemeClr>
              </a:solidFill>
            </a:endParaRPr>
          </a:p>
          <a:p>
            <a:pPr marL="0" indent="0" algn="justLow" rtl="1" fontAlgn="base">
              <a:lnSpc>
                <a:spcPct val="115000"/>
              </a:lnSpc>
              <a:spcBef>
                <a:spcPts val="0"/>
              </a:spcBef>
              <a:buNone/>
            </a:pPr>
            <a:r>
              <a:rPr lang="ar-KW" sz="2400" dirty="0" smtClean="0">
                <a:solidFill>
                  <a:schemeClr val="tx2">
                    <a:lumMod val="75000"/>
                  </a:schemeClr>
                </a:solidFill>
              </a:rPr>
              <a:t>يتناول </a:t>
            </a:r>
            <a:r>
              <a:rPr lang="ar-KW" sz="2400" dirty="0">
                <a:solidFill>
                  <a:schemeClr val="tx2">
                    <a:lumMod val="75000"/>
                  </a:schemeClr>
                </a:solidFill>
              </a:rPr>
              <a:t>هذا البند </a:t>
            </a:r>
            <a:r>
              <a:rPr lang="ar-KW" sz="2400" u="sng" dirty="0">
                <a:solidFill>
                  <a:schemeClr val="tx2">
                    <a:lumMod val="75000"/>
                  </a:schemeClr>
                </a:solidFill>
              </a:rPr>
              <a:t>إجراءات الخصومة التحكيمية</a:t>
            </a:r>
            <a:r>
              <a:rPr lang="ar-KW" sz="2400" dirty="0">
                <a:solidFill>
                  <a:schemeClr val="tx2">
                    <a:lumMod val="75000"/>
                  </a:schemeClr>
                </a:solidFill>
              </a:rPr>
              <a:t> من حيث بيان إجراءات تقديم طلب التحكيم وآليه اخطار المحتكم ضده بطلب التحكيم والرد عليه والطلب المقابل الذي يقدمه المحتكم ضده، ومن ثم إحالة ملف التحكيم الى هيئة التحكيم للسير في المنازعة التحكيمية .</a:t>
            </a:r>
            <a:endParaRPr lang="en-US" sz="2400" dirty="0">
              <a:solidFill>
                <a:schemeClr val="tx2">
                  <a:lumMod val="75000"/>
                </a:schemeClr>
              </a:solidFill>
            </a:endParaRPr>
          </a:p>
          <a:p>
            <a:pPr marL="0" lvl="0" indent="0" algn="justLow" rtl="1"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22035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341784"/>
            <a:ext cx="5876925" cy="1143000"/>
          </a:xfrm>
        </p:spPr>
        <p:txBody>
          <a:bodyPr>
            <a:normAutofit/>
          </a:bodyPr>
          <a:lstStyle/>
          <a:p>
            <a:pPr algn="r" rtl="1"/>
            <a:r>
              <a:rPr lang="ar-KW" sz="3200" b="1" dirty="0" smtClean="0">
                <a:solidFill>
                  <a:schemeClr val="tx2"/>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 rtl="1">
              <a:buNone/>
            </a:pPr>
            <a:r>
              <a:rPr lang="ar-KW" sz="2800" dirty="0">
                <a:solidFill>
                  <a:schemeClr val="tx2">
                    <a:lumMod val="75000"/>
                  </a:schemeClr>
                </a:solidFill>
              </a:rPr>
              <a:t>تم تنظيم تسوية المنازعات عن طريق التحكيم وذلك استناداً للمادة (148) من القانون والتي تنص على أنه </a:t>
            </a:r>
            <a:r>
              <a:rPr lang="ar-KW" sz="2800" dirty="0" smtClean="0">
                <a:solidFill>
                  <a:schemeClr val="tx2">
                    <a:lumMod val="75000"/>
                  </a:schemeClr>
                </a:solidFill>
              </a:rPr>
              <a:t>"</a:t>
            </a:r>
            <a:r>
              <a:rPr lang="ar-KW" sz="2800" b="1" dirty="0" smtClean="0">
                <a:solidFill>
                  <a:schemeClr val="tx2">
                    <a:lumMod val="75000"/>
                  </a:schemeClr>
                </a:solidFill>
              </a:rPr>
              <a:t>يجوز </a:t>
            </a:r>
            <a:r>
              <a:rPr lang="ar-KW" sz="2800" b="1" dirty="0">
                <a:solidFill>
                  <a:schemeClr val="tx2">
                    <a:lumMod val="75000"/>
                  </a:schemeClr>
                </a:solidFill>
              </a:rPr>
              <a:t>تسوية المنازعات الناشئة عن الالتزامات المقررة في هذا القانون أو أي قانون آخر إذا تعلقت بمعاملات سوق المال عن طريق نظام </a:t>
            </a:r>
            <a:r>
              <a:rPr lang="ar-KW" sz="2800" b="1" dirty="0" smtClean="0">
                <a:solidFill>
                  <a:schemeClr val="tx2">
                    <a:lumMod val="75000"/>
                  </a:schemeClr>
                </a:solidFill>
              </a:rPr>
              <a:t>التحكيم، </a:t>
            </a:r>
            <a:r>
              <a:rPr lang="ar-KW" sz="2800" b="1" dirty="0">
                <a:solidFill>
                  <a:schemeClr val="tx2">
                    <a:lumMod val="75000"/>
                  </a:schemeClr>
                </a:solidFill>
              </a:rPr>
              <a:t>وذلك وفقاً للنظام الخاص بالتحكيم الذي تضعه الهيئة</a:t>
            </a:r>
            <a:r>
              <a:rPr lang="ar-KW" sz="2800" dirty="0">
                <a:solidFill>
                  <a:schemeClr val="tx2">
                    <a:lumMod val="75000"/>
                  </a:schemeClr>
                </a:solidFill>
              </a:rPr>
              <a:t> " .</a:t>
            </a:r>
            <a:endParaRPr lang="en-US" sz="28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dirty="0">
                <a:solidFill>
                  <a:schemeClr val="tx2">
                    <a:lumMod val="75000"/>
                  </a:schemeClr>
                </a:solidFill>
              </a:rPr>
              <a:t>فتبين المادة (12-3-1) إجراءات طلب التحكيم حيث تنص على "</a:t>
            </a:r>
            <a:r>
              <a:rPr lang="ar-KW" sz="2400" b="1" dirty="0">
                <a:solidFill>
                  <a:schemeClr val="tx2">
                    <a:lumMod val="75000"/>
                  </a:schemeClr>
                </a:solidFill>
              </a:rPr>
              <a:t>يقدم طلب التحكيم مكتوباً إلى الهيئة مشتملاً على الآتي</a:t>
            </a:r>
            <a:r>
              <a:rPr lang="ar-KW" sz="2400" b="1" dirty="0" smtClean="0">
                <a:solidFill>
                  <a:schemeClr val="tx2">
                    <a:lumMod val="75000"/>
                  </a:schemeClr>
                </a:solidFill>
              </a:rPr>
              <a:t>:</a:t>
            </a:r>
          </a:p>
          <a:p>
            <a:pPr marL="0" indent="0" algn="justLow" rtl="1">
              <a:buNone/>
            </a:pPr>
            <a:endParaRPr lang="en-US" sz="2400" dirty="0">
              <a:solidFill>
                <a:schemeClr val="tx2">
                  <a:lumMod val="75000"/>
                </a:schemeClr>
              </a:solidFill>
            </a:endParaRPr>
          </a:p>
          <a:p>
            <a:pPr marL="457200" lvl="0" indent="-457200" algn="justLow" rtl="1">
              <a:buFont typeface="+mj-lt"/>
              <a:buAutoNum type="arabicPeriod"/>
            </a:pPr>
            <a:r>
              <a:rPr lang="ar-KW" sz="2400" b="1" dirty="0">
                <a:solidFill>
                  <a:schemeClr val="tx2">
                    <a:lumMod val="75000"/>
                  </a:schemeClr>
                </a:solidFill>
              </a:rPr>
              <a:t>اسم طالب التحكيم وصفته وجنسيته وعنوانه.</a:t>
            </a:r>
            <a:endParaRPr lang="en-US" sz="2400" dirty="0">
              <a:solidFill>
                <a:schemeClr val="tx2">
                  <a:lumMod val="75000"/>
                </a:schemeClr>
              </a:solidFill>
            </a:endParaRPr>
          </a:p>
          <a:p>
            <a:pPr marL="457200" lvl="0" indent="-457200" algn="justLow" rtl="1">
              <a:buFont typeface="+mj-lt"/>
              <a:buAutoNum type="arabicPeriod"/>
            </a:pPr>
            <a:r>
              <a:rPr lang="ar-KW" sz="2400" b="1" dirty="0">
                <a:solidFill>
                  <a:schemeClr val="tx2">
                    <a:lumMod val="75000"/>
                  </a:schemeClr>
                </a:solidFill>
              </a:rPr>
              <a:t>اسم المحتكم ضده وصفته وجنسيته وعنوانه.</a:t>
            </a:r>
            <a:endParaRPr lang="en-US" sz="2400" dirty="0">
              <a:solidFill>
                <a:schemeClr val="tx2">
                  <a:lumMod val="75000"/>
                </a:schemeClr>
              </a:solidFill>
            </a:endParaRPr>
          </a:p>
          <a:p>
            <a:pPr marL="457200" lvl="0" indent="-457200" algn="justLow" rtl="1">
              <a:buFont typeface="+mj-lt"/>
              <a:buAutoNum type="arabicPeriod"/>
            </a:pPr>
            <a:r>
              <a:rPr lang="ar-KW" sz="2400" b="1" dirty="0">
                <a:solidFill>
                  <a:schemeClr val="tx2">
                    <a:lumMod val="75000"/>
                  </a:schemeClr>
                </a:solidFill>
              </a:rPr>
              <a:t>موضوع النزاع ووقائعه وأدلته ومستنداته وأسانيده والطلبات.</a:t>
            </a:r>
            <a:endParaRPr lang="en-US" sz="2400" dirty="0">
              <a:solidFill>
                <a:schemeClr val="tx2">
                  <a:lumMod val="75000"/>
                </a:schemeClr>
              </a:solidFill>
            </a:endParaRPr>
          </a:p>
          <a:p>
            <a:pPr marL="457200" lvl="0" indent="-457200" algn="justLow" rtl="1">
              <a:buFont typeface="+mj-lt"/>
              <a:buAutoNum type="arabicPeriod"/>
            </a:pPr>
            <a:r>
              <a:rPr lang="ar-KW" sz="2400" b="1" dirty="0">
                <a:solidFill>
                  <a:schemeClr val="tx2">
                    <a:lumMod val="75000"/>
                  </a:schemeClr>
                </a:solidFill>
              </a:rPr>
              <a:t>نسخة من اتفاق التحكيم.</a:t>
            </a:r>
            <a:endParaRPr lang="en-US" sz="2400" dirty="0">
              <a:solidFill>
                <a:schemeClr val="tx2">
                  <a:lumMod val="75000"/>
                </a:schemeClr>
              </a:solidFill>
            </a:endParaRPr>
          </a:p>
          <a:p>
            <a:pPr marL="457200" indent="-457200" algn="justLow" rtl="1">
              <a:buFont typeface="+mj-lt"/>
              <a:buAutoNum type="arabicPeriod"/>
            </a:pPr>
            <a:r>
              <a:rPr lang="ar-KW" sz="2400" b="1" dirty="0">
                <a:solidFill>
                  <a:schemeClr val="tx2">
                    <a:lumMod val="75000"/>
                  </a:schemeClr>
                </a:solidFill>
              </a:rPr>
              <a:t>صورة عن إيصال سداد الرسوم المستحقة عن طلب التحكيم</a:t>
            </a:r>
            <a:r>
              <a:rPr lang="ar-KW" sz="2400" dirty="0">
                <a:solidFill>
                  <a:schemeClr val="tx2">
                    <a:lumMod val="75000"/>
                  </a:schemeClr>
                </a:solidFill>
              </a:rPr>
              <a:t>".</a:t>
            </a: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a:spLocks noGrp="1"/>
          </p:cNvSpPr>
          <p:nvPr>
            <p:ph type="title"/>
          </p:nvPr>
        </p:nvSpPr>
        <p:spPr>
          <a:xfrm>
            <a:off x="2699792" y="485800"/>
            <a:ext cx="5876925" cy="1143000"/>
          </a:xfrm>
        </p:spPr>
        <p:txBody>
          <a:bodyPr>
            <a:normAutofit fontScale="90000"/>
          </a:bodyPr>
          <a:lstStyle/>
          <a:p>
            <a:pPr algn="r" rtl="1" fontAlgn="base">
              <a:spcAft>
                <a:spcPct val="0"/>
              </a:spcAft>
            </a:pPr>
            <a:r>
              <a:rPr lang="ar-KW" sz="3600" b="1" dirty="0">
                <a:solidFill>
                  <a:schemeClr val="tx2">
                    <a:lumMod val="75000"/>
                  </a:schemeClr>
                </a:solidFill>
              </a:rPr>
              <a:t>إجراءات </a:t>
            </a:r>
            <a:r>
              <a:rPr lang="ar-KW" sz="3600" b="1" dirty="0" smtClean="0">
                <a:solidFill>
                  <a:schemeClr val="tx2">
                    <a:lumMod val="75000"/>
                  </a:schemeClr>
                </a:solidFill>
              </a:rPr>
              <a:t>التحكيم</a:t>
            </a:r>
            <a:r>
              <a:rPr lang="en-US" sz="3600" b="1" dirty="0" smtClean="0">
                <a:solidFill>
                  <a:schemeClr val="tx2">
                    <a:lumMod val="75000"/>
                  </a:schemeClr>
                </a:solidFill>
              </a:rPr>
              <a:t> </a:t>
            </a:r>
            <a:r>
              <a:rPr lang="ar-KW" sz="3600" b="1" dirty="0" smtClean="0">
                <a:solidFill>
                  <a:schemeClr val="tx2">
                    <a:lumMod val="75000"/>
                  </a:schemeClr>
                </a:solidFill>
              </a:rPr>
              <a:t> ... تابع</a:t>
            </a:r>
            <a:r>
              <a:rPr lang="en-US" sz="3600" dirty="0"/>
              <a:t/>
            </a:r>
            <a:br>
              <a:rPr lang="en-US" sz="3600" dirty="0"/>
            </a:br>
            <a:endParaRPr lang="en-US" sz="3600" b="1" dirty="0">
              <a:solidFill>
                <a:schemeClr val="tx2">
                  <a:lumMod val="75000"/>
                </a:schemeClr>
              </a:solidFill>
              <a:latin typeface="Sakkal Majalla" pitchFamily="2" charset="-78"/>
              <a:cs typeface="Arial" charset="0"/>
            </a:endParaRPr>
          </a:p>
        </p:txBody>
      </p:sp>
    </p:spTree>
    <p:extLst>
      <p:ext uri="{BB962C8B-B14F-4D97-AF65-F5344CB8AC3E}">
        <p14:creationId xmlns:p14="http://schemas.microsoft.com/office/powerpoint/2010/main" val="23458907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normAutofit/>
          </a:bodyPr>
          <a:lstStyle/>
          <a:p>
            <a:pPr marL="0" indent="0" algn="justLow" rtl="1" fontAlgn="base">
              <a:lnSpc>
                <a:spcPct val="115000"/>
              </a:lnSpc>
              <a:spcBef>
                <a:spcPts val="0"/>
              </a:spcBef>
              <a:buNone/>
            </a:pPr>
            <a:r>
              <a:rPr lang="ar-KW" sz="2400" dirty="0">
                <a:solidFill>
                  <a:schemeClr val="tx2">
                    <a:lumMod val="75000"/>
                  </a:schemeClr>
                </a:solidFill>
              </a:rPr>
              <a:t>ثم تبين المادة (12-3-2) اخطار المحتكم ضده حيث تنص على" </a:t>
            </a:r>
            <a:r>
              <a:rPr lang="ar-KW" sz="2400" b="1" dirty="0">
                <a:solidFill>
                  <a:schemeClr val="tx2">
                    <a:lumMod val="75000"/>
                  </a:schemeClr>
                </a:solidFill>
              </a:rPr>
              <a:t>تتولى الهيئة اخطار المحتكم ضده بطلب التحكيم المقدم ضده وبمستنداته ووثائقه، وكذلك اسم المحكم من قبل المحتكم وإقراره بإفصاحه عن نفسه بكتاب مسجل بعلم الوصول أو بأية وسيلة حديثة أخرى، وذلك خلال خمسة أيام عمل من تاريخ تلقي طلب التحكيم</a:t>
            </a:r>
            <a:r>
              <a:rPr lang="ar-KW" sz="2400" dirty="0">
                <a:solidFill>
                  <a:schemeClr val="tx2">
                    <a:lumMod val="75000"/>
                  </a:schemeClr>
                </a:solidFill>
              </a:rPr>
              <a:t>".</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a:spLocks noGrp="1"/>
          </p:cNvSpPr>
          <p:nvPr>
            <p:ph type="title"/>
          </p:nvPr>
        </p:nvSpPr>
        <p:spPr>
          <a:xfrm>
            <a:off x="2699792" y="485800"/>
            <a:ext cx="5876925" cy="1143000"/>
          </a:xfrm>
        </p:spPr>
        <p:txBody>
          <a:bodyPr>
            <a:normAutofit fontScale="90000"/>
          </a:bodyPr>
          <a:lstStyle/>
          <a:p>
            <a:pPr algn="r" rtl="1" fontAlgn="base">
              <a:spcAft>
                <a:spcPct val="0"/>
              </a:spcAft>
            </a:pPr>
            <a:r>
              <a:rPr lang="ar-KW" sz="3600" b="1" dirty="0">
                <a:solidFill>
                  <a:schemeClr val="tx2">
                    <a:lumMod val="75000"/>
                  </a:schemeClr>
                </a:solidFill>
              </a:rPr>
              <a:t>إجراءات </a:t>
            </a:r>
            <a:r>
              <a:rPr lang="ar-KW" sz="3600" b="1" dirty="0" smtClean="0">
                <a:solidFill>
                  <a:schemeClr val="tx2">
                    <a:lumMod val="75000"/>
                  </a:schemeClr>
                </a:solidFill>
              </a:rPr>
              <a:t>التحكيم</a:t>
            </a:r>
            <a:r>
              <a:rPr lang="en-US" sz="3600" b="1" dirty="0" smtClean="0">
                <a:solidFill>
                  <a:schemeClr val="tx2">
                    <a:lumMod val="75000"/>
                  </a:schemeClr>
                </a:solidFill>
              </a:rPr>
              <a:t> </a:t>
            </a:r>
            <a:r>
              <a:rPr lang="ar-KW" sz="3600" b="1" dirty="0" smtClean="0">
                <a:solidFill>
                  <a:schemeClr val="tx2">
                    <a:lumMod val="75000"/>
                  </a:schemeClr>
                </a:solidFill>
              </a:rPr>
              <a:t> ... تابع</a:t>
            </a:r>
            <a:r>
              <a:rPr lang="en-US" sz="3600" dirty="0"/>
              <a:t/>
            </a:r>
            <a:br>
              <a:rPr lang="en-US" sz="3600" dirty="0"/>
            </a:br>
            <a:endParaRPr lang="en-US" sz="3600" b="1" dirty="0">
              <a:solidFill>
                <a:schemeClr val="tx2">
                  <a:lumMod val="75000"/>
                </a:schemeClr>
              </a:solidFill>
              <a:latin typeface="Sakkal Majalla" pitchFamily="2" charset="-78"/>
              <a:cs typeface="Arial" charset="0"/>
            </a:endParaRPr>
          </a:p>
        </p:txBody>
      </p:sp>
    </p:spTree>
    <p:extLst>
      <p:ext uri="{BB962C8B-B14F-4D97-AF65-F5344CB8AC3E}">
        <p14:creationId xmlns:p14="http://schemas.microsoft.com/office/powerpoint/2010/main" val="31137071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fontAlgn="base">
              <a:spcAft>
                <a:spcPct val="0"/>
              </a:spcAft>
            </a:pPr>
            <a:r>
              <a:rPr lang="ar-KW" sz="3600" b="1" dirty="0">
                <a:solidFill>
                  <a:schemeClr val="tx2">
                    <a:lumMod val="75000"/>
                  </a:schemeClr>
                </a:solidFill>
              </a:rPr>
              <a:t>الرد المحتكم ضده </a:t>
            </a:r>
            <a:r>
              <a:rPr lang="ar-KW" sz="3600" b="1" dirty="0" smtClean="0">
                <a:solidFill>
                  <a:schemeClr val="tx2">
                    <a:lumMod val="75000"/>
                  </a:schemeClr>
                </a:solidFill>
              </a:rPr>
              <a:t> </a:t>
            </a: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b="1" u="sng" dirty="0">
                <a:solidFill>
                  <a:schemeClr val="tx2">
                    <a:lumMod val="75000"/>
                  </a:schemeClr>
                </a:solidFill>
              </a:rPr>
              <a:t>المادة (12-3-3) </a:t>
            </a:r>
            <a:endParaRPr lang="ar-KW" sz="2400" b="1" u="sng" dirty="0" smtClean="0">
              <a:solidFill>
                <a:schemeClr val="tx2">
                  <a:lumMod val="75000"/>
                </a:schemeClr>
              </a:solidFill>
            </a:endParaRPr>
          </a:p>
          <a:p>
            <a:pPr marL="0" indent="0" algn="justLow" rtl="1">
              <a:buNone/>
            </a:pPr>
            <a:endParaRPr lang="en-US" sz="2400" b="1" u="sng" dirty="0">
              <a:solidFill>
                <a:schemeClr val="tx2">
                  <a:lumMod val="75000"/>
                </a:schemeClr>
              </a:solidFill>
            </a:endParaRPr>
          </a:p>
          <a:p>
            <a:pPr marL="0" indent="0" algn="justLow" rtl="1">
              <a:buNone/>
            </a:pPr>
            <a:r>
              <a:rPr lang="ar-KW" sz="2400" dirty="0">
                <a:solidFill>
                  <a:schemeClr val="tx2">
                    <a:lumMod val="75000"/>
                  </a:schemeClr>
                </a:solidFill>
              </a:rPr>
              <a:t>"</a:t>
            </a:r>
            <a:r>
              <a:rPr lang="ar-KW" sz="2400" b="1" dirty="0">
                <a:solidFill>
                  <a:schemeClr val="tx2">
                    <a:lumMod val="75000"/>
                  </a:schemeClr>
                </a:solidFill>
              </a:rPr>
              <a:t> </a:t>
            </a:r>
            <a:r>
              <a:rPr lang="ar-SA" sz="2400" b="1" dirty="0">
                <a:solidFill>
                  <a:schemeClr val="tx2">
                    <a:lumMod val="75000"/>
                  </a:schemeClr>
                </a:solidFill>
              </a:rPr>
              <a:t>مع مراعاة ما ورد بالمادة (12-2-1) بشأن مدة اختيار المحكم، على المحتكم ضده أن يتقدم خلال سبعة أيام عمل – بمذكرة دفاع تتضمن رده ودفوعه في الطلب المقدم ضده وطلباته – وللمحتكم ضده أن يطلب من الهيئة مهلة إضافية لا تتعدى خمسة أيام عمل لتقديم مذكرة رد على طلب التحكيم المقدم ضده </a:t>
            </a:r>
            <a:r>
              <a:rPr lang="ar-KW" sz="2400" dirty="0">
                <a:solidFill>
                  <a:schemeClr val="tx2">
                    <a:lumMod val="75000"/>
                  </a:schemeClr>
                </a:solidFill>
              </a:rPr>
              <a:t>"</a:t>
            </a:r>
            <a:endParaRPr lang="en-US" sz="2400" dirty="0">
              <a:solidFill>
                <a:schemeClr val="tx2">
                  <a:lumMod val="75000"/>
                </a:schemeClr>
              </a:solidFill>
            </a:endParaRPr>
          </a:p>
          <a:p>
            <a:pPr marL="0" indent="0" algn="justLow" rtl="1"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49885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fontAlgn="base">
              <a:spcAft>
                <a:spcPct val="0"/>
              </a:spcAft>
            </a:pPr>
            <a:r>
              <a:rPr lang="ar-KW" sz="3600" b="1" dirty="0">
                <a:solidFill>
                  <a:schemeClr val="tx2">
                    <a:lumMod val="75000"/>
                  </a:schemeClr>
                </a:solidFill>
              </a:rPr>
              <a:t>الطلب المقابل </a:t>
            </a: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b="1" u="sng" dirty="0">
                <a:solidFill>
                  <a:schemeClr val="tx2">
                    <a:lumMod val="75000"/>
                  </a:schemeClr>
                </a:solidFill>
              </a:rPr>
              <a:t>المادة (12-3-4) </a:t>
            </a:r>
            <a:endParaRPr lang="ar-KW" sz="2400" b="1" u="sng" dirty="0" smtClean="0">
              <a:solidFill>
                <a:schemeClr val="tx2">
                  <a:lumMod val="75000"/>
                </a:schemeClr>
              </a:solidFill>
            </a:endParaRPr>
          </a:p>
          <a:p>
            <a:pPr marL="0" indent="0" algn="justLow" rtl="1">
              <a:buNone/>
            </a:pPr>
            <a:endParaRPr lang="en-US" sz="2400" b="1" u="sng" dirty="0">
              <a:solidFill>
                <a:schemeClr val="tx2">
                  <a:lumMod val="75000"/>
                </a:schemeClr>
              </a:solidFill>
            </a:endParaRPr>
          </a:p>
          <a:p>
            <a:pPr marL="0" indent="0" algn="justLow" rtl="1">
              <a:buNone/>
            </a:pPr>
            <a:r>
              <a:rPr lang="ar-KW" sz="2400" dirty="0">
                <a:solidFill>
                  <a:schemeClr val="tx2">
                    <a:lumMod val="75000"/>
                  </a:schemeClr>
                </a:solidFill>
              </a:rPr>
              <a:t>"</a:t>
            </a:r>
            <a:r>
              <a:rPr lang="ar-KW" sz="2400" b="1" dirty="0">
                <a:solidFill>
                  <a:schemeClr val="tx2">
                    <a:lumMod val="75000"/>
                  </a:schemeClr>
                </a:solidFill>
              </a:rPr>
              <a:t>للمحتكم ضده الراغب في ابداء طلب مقابل-بعد اخطاره، أو اثناء سير جلسات التحكيم-يكون مرتبطاً بموضوع النزاع وضمن اتفاق التحكيم أن تقدم به إلى الهيئة أو امام هيئة التحكيم-حسب الأحوال-ويدرج هذا الطلب بملف التحكيم بعد سداد الرسم المقرر إن وجد</a:t>
            </a:r>
            <a:r>
              <a:rPr lang="ar-KW" sz="2400" dirty="0">
                <a:solidFill>
                  <a:schemeClr val="tx2">
                    <a:lumMod val="75000"/>
                  </a:schemeClr>
                </a:solidFill>
              </a:rPr>
              <a:t>".</a:t>
            </a:r>
            <a:endParaRPr lang="en-US" sz="2400" dirty="0">
              <a:solidFill>
                <a:schemeClr val="tx2">
                  <a:lumMod val="75000"/>
                </a:schemeClr>
              </a:solidFill>
            </a:endParaRPr>
          </a:p>
          <a:p>
            <a:pPr marL="0" indent="0" algn="justLow"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27204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fontAlgn="base">
              <a:spcAft>
                <a:spcPct val="0"/>
              </a:spcAft>
            </a:pPr>
            <a:r>
              <a:rPr lang="ar-KW" sz="3200" b="1" dirty="0">
                <a:solidFill>
                  <a:schemeClr val="tx2">
                    <a:lumMod val="75000"/>
                  </a:schemeClr>
                </a:solidFill>
              </a:rPr>
              <a:t>إحالة ملف التحكيم الى هيئة التحكيم </a:t>
            </a:r>
            <a:endParaRPr lang="en-US" sz="32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19100" y="1429133"/>
            <a:ext cx="8229600" cy="4525963"/>
          </a:xfrm>
        </p:spPr>
        <p:txBody>
          <a:bodyPr>
            <a:normAutofit/>
          </a:bodyPr>
          <a:lstStyle/>
          <a:p>
            <a:pPr marL="0" indent="0" algn="justLow" rtl="1">
              <a:buNone/>
            </a:pPr>
            <a:endParaRPr lang="en-US" sz="2400" dirty="0">
              <a:solidFill>
                <a:schemeClr val="tx2">
                  <a:lumMod val="75000"/>
                </a:schemeClr>
              </a:solidFill>
            </a:endParaRPr>
          </a:p>
          <a:p>
            <a:pPr marL="0" indent="0" algn="justLow" rtl="1">
              <a:buNone/>
            </a:pPr>
            <a:r>
              <a:rPr lang="ar-KW" sz="2400" b="1" u="sng" dirty="0">
                <a:solidFill>
                  <a:schemeClr val="tx2">
                    <a:lumMod val="75000"/>
                  </a:schemeClr>
                </a:solidFill>
              </a:rPr>
              <a:t>المادة (12-3-5) </a:t>
            </a:r>
          </a:p>
          <a:p>
            <a:pPr marL="0" indent="0" algn="justLow" rtl="1">
              <a:buNone/>
            </a:pPr>
            <a:endParaRPr lang="en-US" sz="2400" dirty="0">
              <a:solidFill>
                <a:schemeClr val="tx2">
                  <a:lumMod val="75000"/>
                </a:schemeClr>
              </a:solidFill>
            </a:endParaRPr>
          </a:p>
          <a:p>
            <a:pPr marL="0" indent="0" algn="justLow" rtl="1">
              <a:buNone/>
            </a:pPr>
            <a:r>
              <a:rPr lang="ar-KW" sz="2400" dirty="0">
                <a:solidFill>
                  <a:schemeClr val="tx2">
                    <a:lumMod val="75000"/>
                  </a:schemeClr>
                </a:solidFill>
              </a:rPr>
              <a:t>"</a:t>
            </a:r>
            <a:r>
              <a:rPr lang="ar-KW" sz="2400" b="1" dirty="0">
                <a:solidFill>
                  <a:schemeClr val="tx2">
                    <a:lumMod val="75000"/>
                  </a:schemeClr>
                </a:solidFill>
              </a:rPr>
              <a:t>تحيل الهيئة ملف النزاع الى هيئة التحكيم خلال ثلاثة أيام عمل من تاريخ تشكيلها على الوجه المتقدم وعلى هيئة التحكيم البدء في مهمتها خلال عشرة أيام عمل من تاريخ اخطارها بذلك</a:t>
            </a:r>
            <a:r>
              <a:rPr lang="ar-KW" sz="2400" dirty="0">
                <a:solidFill>
                  <a:schemeClr val="tx2">
                    <a:lumMod val="75000"/>
                  </a:schemeClr>
                </a:solidFill>
              </a:rPr>
              <a:t>"</a:t>
            </a:r>
            <a:endParaRPr lang="en-US" sz="2400" dirty="0">
              <a:solidFill>
                <a:schemeClr val="tx2">
                  <a:lumMod val="75000"/>
                </a:schemeClr>
              </a:solidFill>
            </a:endParaRPr>
          </a:p>
          <a:p>
            <a:pPr marL="0" indent="0" algn="justLow"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6349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endParaRPr lang="ar-KW" sz="2400" dirty="0" smtClean="0">
              <a:solidFill>
                <a:schemeClr val="tx2">
                  <a:lumMod val="75000"/>
                </a:schemeClr>
              </a:solidFill>
            </a:endParaRPr>
          </a:p>
          <a:p>
            <a:pPr algn="justLow" rtl="1">
              <a:buFont typeface="Wingdings" panose="05000000000000000000" pitchFamily="2" charset="2"/>
              <a:buChar char="v"/>
            </a:pPr>
            <a:r>
              <a:rPr lang="ar-KW" sz="2400" dirty="0" smtClean="0">
                <a:solidFill>
                  <a:schemeClr val="tx2">
                    <a:lumMod val="75000"/>
                  </a:schemeClr>
                </a:solidFill>
              </a:rPr>
              <a:t>يكون </a:t>
            </a:r>
            <a:r>
              <a:rPr lang="ar-KW" sz="2400" dirty="0">
                <a:solidFill>
                  <a:schemeClr val="tx2">
                    <a:lumMod val="75000"/>
                  </a:schemeClr>
                </a:solidFill>
              </a:rPr>
              <a:t>مكان التحكيم في مقر هيئة أسواق المال ما لم تحدد الهيئة أو هيئة التحكيم مكان آخر كما بينت ذلك المادة (12-3-7</a:t>
            </a:r>
            <a:r>
              <a:rPr lang="ar-KW" sz="2400" dirty="0" smtClean="0">
                <a:solidFill>
                  <a:schemeClr val="tx2">
                    <a:lumMod val="75000"/>
                  </a:schemeClr>
                </a:solidFill>
              </a:rPr>
              <a:t>).</a:t>
            </a:r>
          </a:p>
          <a:p>
            <a:pPr marL="0" indent="0" algn="justLow" rtl="1">
              <a:buNone/>
            </a:pPr>
            <a:endParaRPr lang="en-US" sz="2400" dirty="0">
              <a:solidFill>
                <a:schemeClr val="tx2">
                  <a:lumMod val="75000"/>
                </a:schemeClr>
              </a:solidFill>
            </a:endParaRPr>
          </a:p>
          <a:p>
            <a:pPr algn="justLow" rtl="1">
              <a:buFont typeface="Wingdings" panose="05000000000000000000" pitchFamily="2" charset="2"/>
              <a:buChar char="v"/>
            </a:pPr>
            <a:r>
              <a:rPr lang="ar-KW" sz="2400" dirty="0">
                <a:solidFill>
                  <a:schemeClr val="tx2">
                    <a:lumMod val="75000"/>
                  </a:schemeClr>
                </a:solidFill>
              </a:rPr>
              <a:t>وتكون لغة التحكيم هي اللغة العربية ويجوز الاتفاق على لغة أخرى بشرط موافقة جميع أعضاء هيئة التحكيم كما بينت ذلك المادة (12-3-8).</a:t>
            </a:r>
            <a:endParaRPr lang="en-US" sz="2400" dirty="0">
              <a:solidFill>
                <a:schemeClr val="tx2">
                  <a:lumMod val="75000"/>
                </a:schemeClr>
              </a:solidFill>
            </a:endParaRPr>
          </a:p>
          <a:p>
            <a:pPr marL="0" indent="0" algn="justLow" fontAlgn="base">
              <a:lnSpc>
                <a:spcPct val="115000"/>
              </a:lnSpc>
              <a:spcBef>
                <a:spcPts val="0"/>
              </a:spcBef>
              <a:buNone/>
            </a:pPr>
            <a:endParaRPr lang="en-US" sz="2400" dirty="0">
              <a:solidFill>
                <a:schemeClr val="accent1">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3634122" y="464984"/>
            <a:ext cx="4830044" cy="646331"/>
          </a:xfrm>
          <a:prstGeom prst="rect">
            <a:avLst/>
          </a:prstGeom>
          <a:noFill/>
        </p:spPr>
        <p:txBody>
          <a:bodyPr wrap="square" rtlCol="1">
            <a:spAutoFit/>
          </a:bodyPr>
          <a:lstStyle/>
          <a:p>
            <a:pPr algn="r"/>
            <a:r>
              <a:rPr lang="ar-KW" sz="3600" b="1" dirty="0" smtClean="0">
                <a:solidFill>
                  <a:schemeClr val="tx2">
                    <a:lumMod val="75000"/>
                  </a:schemeClr>
                </a:solidFill>
                <a:cs typeface="+mj-cs"/>
              </a:rPr>
              <a:t>مكان ولغة التحكيم</a:t>
            </a:r>
            <a:endParaRPr lang="ar-KW" sz="3600" b="1" dirty="0">
              <a:solidFill>
                <a:schemeClr val="tx2">
                  <a:lumMod val="75000"/>
                </a:schemeClr>
              </a:solidFill>
              <a:cs typeface="+mj-cs"/>
            </a:endParaRPr>
          </a:p>
        </p:txBody>
      </p:sp>
    </p:spTree>
    <p:extLst>
      <p:ext uri="{BB962C8B-B14F-4D97-AF65-F5344CB8AC3E}">
        <p14:creationId xmlns:p14="http://schemas.microsoft.com/office/powerpoint/2010/main" val="18067779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5816" y="266701"/>
            <a:ext cx="5876925" cy="1143000"/>
          </a:xfrm>
        </p:spPr>
        <p:txBody>
          <a:bodyPr>
            <a:normAutofit fontScale="90000"/>
          </a:bodyPr>
          <a:lstStyle/>
          <a:p>
            <a:pPr algn="r" rtl="1" fontAlgn="base">
              <a:spcAft>
                <a:spcPct val="0"/>
              </a:spcAft>
            </a:pPr>
            <a:r>
              <a:rPr lang="en-US" sz="3600" dirty="0"/>
              <a:t/>
            </a:r>
            <a:br>
              <a:rPr lang="en-US" sz="3600" dirty="0"/>
            </a:b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b="1" u="sng" dirty="0">
                <a:solidFill>
                  <a:schemeClr val="tx2">
                    <a:lumMod val="75000"/>
                  </a:schemeClr>
                </a:solidFill>
              </a:rPr>
              <a:t>المادة (12-3-9) </a:t>
            </a:r>
            <a:endParaRPr lang="ar-KW" sz="2400" b="1" u="sng" dirty="0" smtClean="0">
              <a:solidFill>
                <a:schemeClr val="tx2">
                  <a:lumMod val="75000"/>
                </a:schemeClr>
              </a:solidFill>
            </a:endParaRPr>
          </a:p>
          <a:p>
            <a:pPr marL="0" indent="0" algn="justLow" rtl="1">
              <a:buNone/>
            </a:pPr>
            <a:endParaRPr lang="en-US" sz="2400" b="1" u="sng" dirty="0">
              <a:solidFill>
                <a:schemeClr val="tx2">
                  <a:lumMod val="75000"/>
                </a:schemeClr>
              </a:solidFill>
            </a:endParaRPr>
          </a:p>
          <a:p>
            <a:pPr marL="0" indent="0" algn="justLow" rtl="1">
              <a:buNone/>
            </a:pPr>
            <a:r>
              <a:rPr lang="ar-KW" sz="2400" dirty="0">
                <a:solidFill>
                  <a:schemeClr val="tx2">
                    <a:lumMod val="75000"/>
                  </a:schemeClr>
                </a:solidFill>
              </a:rPr>
              <a:t>"</a:t>
            </a:r>
            <a:r>
              <a:rPr lang="ar-KW" sz="2400" b="1" dirty="0">
                <a:solidFill>
                  <a:schemeClr val="tx2">
                    <a:lumMod val="75000"/>
                  </a:schemeClr>
                </a:solidFill>
              </a:rPr>
              <a:t>يجب على هيئة التحكيم احترام جميع مبادئ التقاضي الأساسية وبصفة خاصة حق الدفاع والمواجهة والمساواة بين الأطراف. وتكون إجراءات التحكيم وفقاً لأحكام هذا الكتاب. ويخضع التحكيم الى القواعد الإجرائية في قانون المرافعات المدنية والتجارية، وذلك فيما لم يرد به نص أو حكم في هذا الكتاب</a:t>
            </a:r>
            <a:r>
              <a:rPr lang="ar-KW" sz="2400" dirty="0">
                <a:solidFill>
                  <a:schemeClr val="tx2">
                    <a:lumMod val="75000"/>
                  </a:schemeClr>
                </a:solidFill>
              </a:rPr>
              <a:t>".</a:t>
            </a:r>
            <a:endParaRPr lang="en-US" sz="2400" dirty="0">
              <a:solidFill>
                <a:schemeClr val="tx2">
                  <a:lumMod val="75000"/>
                </a:schemeClr>
              </a:solidFill>
            </a:endParaRPr>
          </a:p>
          <a:p>
            <a:pPr marL="0" indent="0" algn="justLow"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4234518" y="570623"/>
            <a:ext cx="4452282" cy="593304"/>
          </a:xfrm>
          <a:prstGeom prst="rect">
            <a:avLst/>
          </a:prstGeom>
        </p:spPr>
        <p:txBody>
          <a:bodyPr wrap="square">
            <a:spAutoFit/>
          </a:bodyPr>
          <a:lstStyle/>
          <a:p>
            <a:pPr algn="justLow" rtl="1">
              <a:lnSpc>
                <a:spcPct val="107000"/>
              </a:lnSpc>
              <a:spcAft>
                <a:spcPts val="800"/>
              </a:spcAft>
            </a:pPr>
            <a:r>
              <a:rPr lang="ar-KW" sz="3200" b="1" dirty="0">
                <a:solidFill>
                  <a:schemeClr val="tx2">
                    <a:lumMod val="75000"/>
                  </a:schemeClr>
                </a:solidFill>
                <a:latin typeface="Calibri" panose="020F0502020204030204" pitchFamily="34" charset="0"/>
                <a:ea typeface="Calibri" panose="020F0502020204030204" pitchFamily="34" charset="0"/>
                <a:cs typeface="+mj-cs"/>
              </a:rPr>
              <a:t>القواعد الإجرائية واجبة التطبيق </a:t>
            </a:r>
            <a:endParaRPr lang="en-US" sz="3200" dirty="0">
              <a:solidFill>
                <a:schemeClr val="tx2">
                  <a:lumMod val="75000"/>
                </a:schemeClr>
              </a:solidFill>
              <a:effectLst/>
              <a:latin typeface="Calibri" panose="020F0502020204030204" pitchFamily="34" charset="0"/>
              <a:ea typeface="Calibri" panose="020F0502020204030204" pitchFamily="34" charset="0"/>
              <a:cs typeface="+mj-cs"/>
            </a:endParaRPr>
          </a:p>
        </p:txBody>
      </p:sp>
    </p:spTree>
    <p:extLst>
      <p:ext uri="{BB962C8B-B14F-4D97-AF65-F5344CB8AC3E}">
        <p14:creationId xmlns:p14="http://schemas.microsoft.com/office/powerpoint/2010/main" val="331974227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7454" y="493028"/>
            <a:ext cx="6226622" cy="1143000"/>
          </a:xfrm>
        </p:spPr>
        <p:txBody>
          <a:bodyPr>
            <a:normAutofit/>
          </a:bodyPr>
          <a:lstStyle/>
          <a:p>
            <a:pPr algn="r" rtl="1" fontAlgn="base">
              <a:spcAft>
                <a:spcPct val="0"/>
              </a:spcAft>
            </a:pPr>
            <a:r>
              <a:rPr lang="ar-KW" sz="2400" b="1" dirty="0">
                <a:solidFill>
                  <a:schemeClr val="tx2">
                    <a:lumMod val="75000"/>
                  </a:schemeClr>
                </a:solidFill>
              </a:rPr>
              <a:t>القانون الواجب التطبيق أو القواعد الموضوعية </a:t>
            </a:r>
            <a:r>
              <a:rPr lang="en-US" sz="2400" dirty="0"/>
              <a:t/>
            </a:r>
            <a:br>
              <a:rPr lang="en-US" sz="2400" dirty="0"/>
            </a:br>
            <a:endParaRPr lang="en-US" sz="24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b="1" u="sng" dirty="0">
                <a:solidFill>
                  <a:schemeClr val="tx2">
                    <a:lumMod val="75000"/>
                  </a:schemeClr>
                </a:solidFill>
              </a:rPr>
              <a:t>المادة (12-3-10) </a:t>
            </a:r>
            <a:endParaRPr lang="ar-KW" sz="2400" b="1" u="sng" dirty="0" smtClean="0">
              <a:solidFill>
                <a:schemeClr val="tx2">
                  <a:lumMod val="75000"/>
                </a:schemeClr>
              </a:solidFill>
            </a:endParaRPr>
          </a:p>
          <a:p>
            <a:pPr marL="0" indent="0" algn="justLow" rtl="1">
              <a:buNone/>
            </a:pPr>
            <a:endParaRPr lang="en-US" sz="2400" b="1" u="sng" dirty="0">
              <a:solidFill>
                <a:schemeClr val="tx2">
                  <a:lumMod val="75000"/>
                </a:schemeClr>
              </a:solidFill>
            </a:endParaRPr>
          </a:p>
          <a:p>
            <a:pPr marL="0" indent="0" algn="justLow" rtl="1">
              <a:buNone/>
            </a:pPr>
            <a:r>
              <a:rPr lang="ar-KW" sz="2400" dirty="0">
                <a:solidFill>
                  <a:schemeClr val="tx2">
                    <a:lumMod val="75000"/>
                  </a:schemeClr>
                </a:solidFill>
              </a:rPr>
              <a:t>"</a:t>
            </a:r>
            <a:r>
              <a:rPr lang="ar-KW" sz="2400" b="1" dirty="0">
                <a:solidFill>
                  <a:schemeClr val="tx2">
                    <a:lumMod val="75000"/>
                  </a:schemeClr>
                </a:solidFill>
              </a:rPr>
              <a:t>تفصل هيئة التحكيم في النزاع المعروض عليها طبقاً للقوانين الكويتية، مالم يتفق أطراف النزاع على تطبيق قانون آخر بشرط عدم مخالفتها للقواعد الآمرة المتعلقة بالنظام العام في الكويت</a:t>
            </a:r>
            <a:r>
              <a:rPr lang="ar-KW" sz="2400" dirty="0">
                <a:solidFill>
                  <a:schemeClr val="tx2">
                    <a:lumMod val="75000"/>
                  </a:schemeClr>
                </a:solidFill>
              </a:rPr>
              <a:t>".</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623866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fontAlgn="base">
              <a:spcAft>
                <a:spcPct val="0"/>
              </a:spcAft>
            </a:pPr>
            <a:r>
              <a:rPr lang="ar-KW" sz="3600" b="1" dirty="0">
                <a:solidFill>
                  <a:schemeClr val="tx2">
                    <a:lumMod val="75000"/>
                  </a:schemeClr>
                </a:solidFill>
              </a:rPr>
              <a:t>تفويض التحكيم بالصلح </a:t>
            </a: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b="1" u="sng" dirty="0">
                <a:solidFill>
                  <a:schemeClr val="tx2">
                    <a:lumMod val="75000"/>
                  </a:schemeClr>
                </a:solidFill>
              </a:rPr>
              <a:t>المادة (12-3-20) </a:t>
            </a:r>
            <a:endParaRPr lang="ar-KW" sz="2400" b="1" u="sng" dirty="0" smtClean="0">
              <a:solidFill>
                <a:schemeClr val="tx2">
                  <a:lumMod val="75000"/>
                </a:schemeClr>
              </a:solidFill>
            </a:endParaRPr>
          </a:p>
          <a:p>
            <a:pPr marL="0" indent="0" algn="justLow" rtl="1">
              <a:buNone/>
            </a:pPr>
            <a:endParaRPr lang="en-US" sz="2400" b="1" u="sng" dirty="0">
              <a:solidFill>
                <a:schemeClr val="tx2">
                  <a:lumMod val="75000"/>
                </a:schemeClr>
              </a:solidFill>
            </a:endParaRPr>
          </a:p>
          <a:p>
            <a:pPr marL="0" indent="0" algn="justLow" rtl="1">
              <a:buNone/>
            </a:pPr>
            <a:r>
              <a:rPr lang="ar-KW" sz="2400" dirty="0">
                <a:solidFill>
                  <a:schemeClr val="tx2">
                    <a:lumMod val="75000"/>
                  </a:schemeClr>
                </a:solidFill>
              </a:rPr>
              <a:t>" </a:t>
            </a:r>
            <a:r>
              <a:rPr lang="ar-SA" sz="2400" b="1" dirty="0">
                <a:solidFill>
                  <a:schemeClr val="tx2">
                    <a:lumMod val="75000"/>
                  </a:schemeClr>
                </a:solidFill>
              </a:rPr>
              <a:t>يجوز لطرفي التحكيم أن يفوضا هيئة التحكيم بالصلح بينهما إذا ما تم تعيين أعضاء هيئة التحكيم بالاسم في اتفاق التحكيم، كما يجوز لهما أن يطلبا منها في أية مرحلة إثبات ما اتفقا عليه من صلح أو تسوية وتصدر هيئة التحكيم حكمها بذلك</a:t>
            </a:r>
            <a:r>
              <a:rPr lang="ar-SA" sz="2400" dirty="0">
                <a:solidFill>
                  <a:schemeClr val="tx2">
                    <a:lumMod val="75000"/>
                  </a:schemeClr>
                </a:solidFill>
              </a:rPr>
              <a:t> </a:t>
            </a:r>
            <a:r>
              <a:rPr lang="ar-KW" sz="2400" dirty="0">
                <a:solidFill>
                  <a:schemeClr val="tx2">
                    <a:lumMod val="75000"/>
                  </a:schemeClr>
                </a:solidFill>
              </a:rPr>
              <a:t>".</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51065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normAutofit/>
          </a:bodyPr>
          <a:lstStyle/>
          <a:p>
            <a:pPr marL="0" indent="0" algn="ctr" rtl="1" fontAlgn="base">
              <a:lnSpc>
                <a:spcPct val="115000"/>
              </a:lnSpc>
              <a:spcBef>
                <a:spcPts val="0"/>
              </a:spcBef>
              <a:buNone/>
            </a:pPr>
            <a:r>
              <a:rPr lang="ar-KW" sz="4000" b="1" u="sng" dirty="0">
                <a:solidFill>
                  <a:schemeClr val="tx2">
                    <a:lumMod val="75000"/>
                  </a:schemeClr>
                </a:solidFill>
              </a:rPr>
              <a:t>ومفهوم التفويض بالصلح في المنازعة التحكيمية هو التنازل عن التزام المحكم بالتطبيق للضيق للقانون</a:t>
            </a:r>
            <a:endParaRPr lang="en-US" sz="4000" dirty="0">
              <a:solidFill>
                <a:schemeClr val="tx2">
                  <a:lumMod val="75000"/>
                </a:schemeClr>
              </a:solidFill>
            </a:endParaRPr>
          </a:p>
          <a:p>
            <a:pPr marL="0" lvl="0" indent="0" algn="ctr" rtl="1" fontAlgn="base">
              <a:lnSpc>
                <a:spcPct val="115000"/>
              </a:lnSpc>
              <a:spcBef>
                <a:spcPts val="0"/>
              </a:spcBef>
              <a:buNone/>
            </a:pPr>
            <a:endParaRPr lang="en-US" sz="40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31481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a:solidFill>
                  <a:schemeClr val="tx2"/>
                </a:solidFill>
                <a:latin typeface="Sakkal Majalla" pitchFamily="2" charset="-78"/>
              </a:rPr>
              <a:t>جدول أعمال الورشة</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r" rtl="1" fontAlgn="base">
              <a:spcBef>
                <a:spcPct val="0"/>
              </a:spcBef>
              <a:spcAft>
                <a:spcPts val="600"/>
              </a:spcAft>
              <a:buNone/>
            </a:pPr>
            <a:endParaRPr lang="ar-KW" sz="1200" dirty="0">
              <a:solidFill>
                <a:schemeClr val="tx2"/>
              </a:solidFill>
              <a:latin typeface="Calibri" pitchFamily="34" charset="0"/>
              <a:cs typeface="Times New Roman"/>
            </a:endParaRPr>
          </a:p>
          <a:p>
            <a:pPr marL="514350" lvl="0" indent="-514350" algn="r" rtl="1" fontAlgn="base">
              <a:spcBef>
                <a:spcPct val="0"/>
              </a:spcBef>
              <a:spcAft>
                <a:spcPts val="600"/>
              </a:spcAft>
              <a:buFont typeface="+mj-cs"/>
              <a:buAutoNum type="arabic2Minus"/>
            </a:pPr>
            <a:r>
              <a:rPr lang="ar-KW" sz="2800" dirty="0" smtClean="0">
                <a:solidFill>
                  <a:schemeClr val="tx2"/>
                </a:solidFill>
                <a:latin typeface="Calibri" pitchFamily="34" charset="0"/>
              </a:rPr>
              <a:t>تعريف التحكيم.</a:t>
            </a:r>
          </a:p>
          <a:p>
            <a:pPr marL="514350" lvl="0" indent="-514350" algn="r" rtl="1" fontAlgn="base">
              <a:spcBef>
                <a:spcPct val="0"/>
              </a:spcBef>
              <a:spcAft>
                <a:spcPts val="600"/>
              </a:spcAft>
              <a:buFont typeface="+mj-cs"/>
              <a:buAutoNum type="arabic2Minus"/>
            </a:pPr>
            <a:r>
              <a:rPr lang="ar-KW" sz="2800" dirty="0" smtClean="0">
                <a:solidFill>
                  <a:schemeClr val="tx2"/>
                </a:solidFill>
                <a:latin typeface="Calibri" pitchFamily="34" charset="0"/>
              </a:rPr>
              <a:t>مميزات التحكيم.</a:t>
            </a:r>
          </a:p>
          <a:p>
            <a:pPr marL="514350" lvl="0" indent="-514350" algn="r" rtl="1" fontAlgn="base">
              <a:spcBef>
                <a:spcPct val="0"/>
              </a:spcBef>
              <a:spcAft>
                <a:spcPts val="600"/>
              </a:spcAft>
              <a:buFont typeface="+mj-cs"/>
              <a:buAutoNum type="arabic2Minus"/>
            </a:pPr>
            <a:r>
              <a:rPr lang="ar-KW" sz="2800" dirty="0" smtClean="0">
                <a:solidFill>
                  <a:schemeClr val="tx2"/>
                </a:solidFill>
                <a:latin typeface="Calibri" pitchFamily="34" charset="0"/>
              </a:rPr>
              <a:t>المبادئ العامة.</a:t>
            </a:r>
          </a:p>
          <a:p>
            <a:pPr marL="514350" lvl="0" indent="-514350" algn="r" rtl="1" fontAlgn="base">
              <a:spcBef>
                <a:spcPct val="0"/>
              </a:spcBef>
              <a:spcAft>
                <a:spcPts val="600"/>
              </a:spcAft>
              <a:buFont typeface="+mj-cs"/>
              <a:buAutoNum type="arabic2Minus"/>
            </a:pPr>
            <a:r>
              <a:rPr lang="ar-KW" sz="2800" dirty="0" smtClean="0">
                <a:solidFill>
                  <a:schemeClr val="tx2"/>
                </a:solidFill>
                <a:latin typeface="Calibri" pitchFamily="34" charset="0"/>
              </a:rPr>
              <a:t>نطاق اختصاص التحكيم.</a:t>
            </a:r>
          </a:p>
          <a:p>
            <a:pPr marL="514350" lvl="0" indent="-514350" algn="r" rtl="1" fontAlgn="base">
              <a:spcBef>
                <a:spcPct val="0"/>
              </a:spcBef>
              <a:spcAft>
                <a:spcPts val="600"/>
              </a:spcAft>
              <a:buFont typeface="+mj-cs"/>
              <a:buAutoNum type="arabic2Minus"/>
            </a:pPr>
            <a:r>
              <a:rPr lang="ar-KW" sz="2800" dirty="0" smtClean="0">
                <a:solidFill>
                  <a:schemeClr val="tx2"/>
                </a:solidFill>
                <a:latin typeface="Calibri" pitchFamily="34" charset="0"/>
              </a:rPr>
              <a:t>تشكيل هيئة التحكيم.</a:t>
            </a:r>
          </a:p>
          <a:p>
            <a:pPr marL="514350" lvl="0" indent="-514350" algn="r" rtl="1" fontAlgn="base">
              <a:spcBef>
                <a:spcPct val="0"/>
              </a:spcBef>
              <a:spcAft>
                <a:spcPts val="600"/>
              </a:spcAft>
              <a:buFont typeface="+mj-cs"/>
              <a:buAutoNum type="arabic2Minus"/>
            </a:pPr>
            <a:r>
              <a:rPr lang="ar-KW" sz="2800" dirty="0" smtClean="0">
                <a:solidFill>
                  <a:schemeClr val="tx2"/>
                </a:solidFill>
                <a:latin typeface="Calibri" pitchFamily="34" charset="0"/>
              </a:rPr>
              <a:t>إجراءات التحكيم.</a:t>
            </a:r>
          </a:p>
          <a:p>
            <a:pPr marL="514350" lvl="0" indent="-514350" algn="r" rtl="1" fontAlgn="base">
              <a:spcBef>
                <a:spcPct val="0"/>
              </a:spcBef>
              <a:spcAft>
                <a:spcPts val="600"/>
              </a:spcAft>
              <a:buFont typeface="+mj-cs"/>
              <a:buAutoNum type="arabic2Minus"/>
            </a:pPr>
            <a:r>
              <a:rPr lang="ar-KW" sz="2800" dirty="0" smtClean="0">
                <a:solidFill>
                  <a:schemeClr val="tx2"/>
                </a:solidFill>
                <a:latin typeface="Calibri" pitchFamily="34" charset="0"/>
              </a:rPr>
              <a:t>الحكم.</a:t>
            </a: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fontAlgn="base">
              <a:spcAft>
                <a:spcPct val="0"/>
              </a:spcAft>
            </a:pPr>
            <a:r>
              <a:rPr lang="ar-KW" sz="3200" b="1" dirty="0">
                <a:solidFill>
                  <a:schemeClr val="tx2">
                    <a:lumMod val="75000"/>
                  </a:schemeClr>
                </a:solidFill>
              </a:rPr>
              <a:t>المساعدة القضائية </a:t>
            </a:r>
            <a:r>
              <a:rPr lang="ar-KW" sz="3200" b="1" dirty="0" smtClean="0">
                <a:solidFill>
                  <a:schemeClr val="tx2">
                    <a:lumMod val="75000"/>
                  </a:schemeClr>
                </a:solidFill>
              </a:rPr>
              <a:t>والإحالة </a:t>
            </a:r>
            <a:r>
              <a:rPr lang="ar-KW" sz="3200" b="1" dirty="0">
                <a:solidFill>
                  <a:schemeClr val="tx2">
                    <a:lumMod val="75000"/>
                  </a:schemeClr>
                </a:solidFill>
              </a:rPr>
              <a:t>للخبرة </a:t>
            </a:r>
            <a:endParaRPr lang="en-US" sz="32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b="1" u="sng" dirty="0">
                <a:solidFill>
                  <a:schemeClr val="tx2">
                    <a:lumMod val="75000"/>
                  </a:schemeClr>
                </a:solidFill>
              </a:rPr>
              <a:t>المادة (12-3-11) </a:t>
            </a:r>
            <a:endParaRPr lang="ar-KW" sz="2400" b="1" u="sng" dirty="0" smtClean="0">
              <a:solidFill>
                <a:schemeClr val="tx2">
                  <a:lumMod val="75000"/>
                </a:schemeClr>
              </a:solidFill>
            </a:endParaRPr>
          </a:p>
          <a:p>
            <a:pPr marL="0" indent="0" algn="justLow" rtl="1">
              <a:buNone/>
            </a:pPr>
            <a:endParaRPr lang="ar-KW" sz="2400" dirty="0" smtClean="0">
              <a:solidFill>
                <a:schemeClr val="tx2">
                  <a:lumMod val="75000"/>
                </a:schemeClr>
              </a:solidFill>
            </a:endParaRPr>
          </a:p>
          <a:p>
            <a:pPr marL="0" indent="0" algn="justLow" rtl="1">
              <a:buNone/>
            </a:pPr>
            <a:r>
              <a:rPr lang="ar-KW" sz="2400" dirty="0" smtClean="0">
                <a:solidFill>
                  <a:schemeClr val="tx2">
                    <a:lumMod val="75000"/>
                  </a:schemeClr>
                </a:solidFill>
              </a:rPr>
              <a:t>" </a:t>
            </a:r>
            <a:r>
              <a:rPr lang="ar-KW" sz="2400" b="1" dirty="0">
                <a:solidFill>
                  <a:schemeClr val="tx2">
                    <a:lumMod val="75000"/>
                  </a:schemeClr>
                </a:solidFill>
              </a:rPr>
              <a:t>لهيئة التحكيم-اثناء سير جلسات التحكيم-طلب المساعدة من المحكمة المختصة في الأحوال الآتية:</a:t>
            </a:r>
            <a:endParaRPr lang="en-US" sz="2400" dirty="0">
              <a:solidFill>
                <a:schemeClr val="tx2">
                  <a:lumMod val="75000"/>
                </a:schemeClr>
              </a:solidFill>
            </a:endParaRPr>
          </a:p>
          <a:p>
            <a:pPr marL="457200" lvl="0" indent="-457200" algn="justLow" rtl="1">
              <a:buFont typeface="+mj-lt"/>
              <a:buAutoNum type="arabicPeriod"/>
            </a:pPr>
            <a:r>
              <a:rPr lang="ar-KW" sz="2400" b="1" dirty="0">
                <a:solidFill>
                  <a:schemeClr val="tx2">
                    <a:lumMod val="75000"/>
                  </a:schemeClr>
                </a:solidFill>
              </a:rPr>
              <a:t>الحكم بالجزاء المقرر قانوناً على من يتخلف من الشهود عن الحضور أو يمتنع عن الإجابة.</a:t>
            </a:r>
            <a:endParaRPr lang="en-US" sz="2400" dirty="0">
              <a:solidFill>
                <a:schemeClr val="tx2">
                  <a:lumMod val="75000"/>
                </a:schemeClr>
              </a:solidFill>
            </a:endParaRPr>
          </a:p>
          <a:p>
            <a:pPr marL="457200" lvl="0" indent="-457200" algn="justLow" rtl="1">
              <a:buFont typeface="+mj-lt"/>
              <a:buAutoNum type="arabicPeriod"/>
            </a:pPr>
            <a:r>
              <a:rPr lang="ar-KW" sz="2400" b="1" dirty="0">
                <a:solidFill>
                  <a:schemeClr val="tx2">
                    <a:lumMod val="75000"/>
                  </a:schemeClr>
                </a:solidFill>
              </a:rPr>
              <a:t>الحكم بتكليف الغير بإبراز مستند في حوزته يكون ضرورياً للحكم في التحكيم.</a:t>
            </a:r>
            <a:endParaRPr lang="en-US" sz="2400" dirty="0">
              <a:solidFill>
                <a:schemeClr val="tx2">
                  <a:lumMod val="75000"/>
                </a:schemeClr>
              </a:solidFill>
            </a:endParaRPr>
          </a:p>
          <a:p>
            <a:pPr marL="457200" lvl="0" indent="-457200" algn="justLow" rtl="1">
              <a:buFont typeface="+mj-lt"/>
              <a:buAutoNum type="arabicPeriod"/>
            </a:pPr>
            <a:r>
              <a:rPr lang="ar-KW" sz="2400" b="1" dirty="0">
                <a:solidFill>
                  <a:schemeClr val="tx2">
                    <a:lumMod val="75000"/>
                  </a:schemeClr>
                </a:solidFill>
              </a:rPr>
              <a:t>الامر بالإنابة القضائية </a:t>
            </a:r>
            <a:r>
              <a:rPr lang="ar-KW" sz="2400" dirty="0">
                <a:solidFill>
                  <a:schemeClr val="tx2">
                    <a:lumMod val="75000"/>
                  </a:schemeClr>
                </a:solidFill>
              </a:rPr>
              <a:t>".</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215904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29134"/>
            <a:ext cx="8229600" cy="4697030"/>
          </a:xfrm>
        </p:spPr>
        <p:txBody>
          <a:bodyPr>
            <a:normAutofit fontScale="85000" lnSpcReduction="10000"/>
          </a:bodyPr>
          <a:lstStyle/>
          <a:p>
            <a:pPr marL="0" indent="0" algn="justLow" rtl="1">
              <a:buNone/>
            </a:pPr>
            <a:r>
              <a:rPr lang="ar-KW" sz="2400" b="1" u="sng" dirty="0" smtClean="0">
                <a:solidFill>
                  <a:schemeClr val="tx2">
                    <a:lumMod val="75000"/>
                  </a:schemeClr>
                </a:solidFill>
              </a:rPr>
              <a:t>المادة (12-3-12) </a:t>
            </a:r>
          </a:p>
          <a:p>
            <a:pPr marL="0" indent="0" algn="justLow" rtl="1">
              <a:buNone/>
            </a:pPr>
            <a:endParaRPr lang="en-US" sz="2400" dirty="0" smtClean="0">
              <a:solidFill>
                <a:schemeClr val="tx2">
                  <a:lumMod val="75000"/>
                </a:schemeClr>
              </a:solidFill>
            </a:endParaRPr>
          </a:p>
          <a:p>
            <a:pPr marL="0" indent="0" algn="justLow" rtl="1">
              <a:buNone/>
            </a:pPr>
            <a:r>
              <a:rPr lang="ar-KW" sz="2400" dirty="0" smtClean="0">
                <a:solidFill>
                  <a:schemeClr val="tx2">
                    <a:lumMod val="75000"/>
                  </a:schemeClr>
                </a:solidFill>
              </a:rPr>
              <a:t>"</a:t>
            </a:r>
            <a:r>
              <a:rPr lang="ar-SA" sz="2400" b="1" dirty="0">
                <a:solidFill>
                  <a:schemeClr val="tx2">
                    <a:lumMod val="75000"/>
                  </a:schemeClr>
                </a:solidFill>
              </a:rPr>
              <a:t>لهيئة التحكيم أن تستعين بخبير أو أكثر– على أن يكون العدد وتراً – وذلك لتقديم تقرير مكتوب أو شفهي يثبت في محضر الجلسة بشأن مسألة أو مسائل معينة تحددها، وتبلغ هيئة التحكيم كل من طرفي النزاع </a:t>
            </a:r>
            <a:r>
              <a:rPr lang="ar-SA" sz="2400" b="1" dirty="0" smtClean="0">
                <a:solidFill>
                  <a:schemeClr val="tx2">
                    <a:lumMod val="75000"/>
                  </a:schemeClr>
                </a:solidFill>
              </a:rPr>
              <a:t>بقرارها</a:t>
            </a:r>
            <a:r>
              <a:rPr lang="ar-KW" sz="2400" b="1" dirty="0" smtClean="0">
                <a:solidFill>
                  <a:schemeClr val="tx2">
                    <a:lumMod val="75000"/>
                  </a:schemeClr>
                </a:solidFill>
              </a:rPr>
              <a:t> </a:t>
            </a:r>
            <a:r>
              <a:rPr lang="ar-SA" sz="2400" b="1" dirty="0" smtClean="0">
                <a:solidFill>
                  <a:schemeClr val="tx2">
                    <a:lumMod val="75000"/>
                  </a:schemeClr>
                </a:solidFill>
              </a:rPr>
              <a:t>الخاص </a:t>
            </a:r>
            <a:r>
              <a:rPr lang="ar-SA" sz="2400" b="1" dirty="0">
                <a:solidFill>
                  <a:schemeClr val="tx2">
                    <a:lumMod val="75000"/>
                  </a:schemeClr>
                </a:solidFill>
              </a:rPr>
              <a:t>بالاستعانة بالخبرة وبتحديد المهمة المسندة إلى الخبير</a:t>
            </a:r>
            <a:r>
              <a:rPr lang="en-US" sz="2400" b="1" dirty="0">
                <a:solidFill>
                  <a:schemeClr val="tx2">
                    <a:lumMod val="75000"/>
                  </a:schemeClr>
                </a:solidFill>
              </a:rPr>
              <a:t>.</a:t>
            </a:r>
            <a:br>
              <a:rPr lang="en-US" sz="2400" b="1" dirty="0">
                <a:solidFill>
                  <a:schemeClr val="tx2">
                    <a:lumMod val="75000"/>
                  </a:schemeClr>
                </a:solidFill>
              </a:rPr>
            </a:br>
            <a:r>
              <a:rPr lang="en-US" sz="2400" b="1" dirty="0">
                <a:solidFill>
                  <a:schemeClr val="tx2">
                    <a:lumMod val="75000"/>
                  </a:schemeClr>
                </a:solidFill>
              </a:rPr>
              <a:t/>
            </a:r>
            <a:br>
              <a:rPr lang="en-US" sz="2400" b="1" dirty="0">
                <a:solidFill>
                  <a:schemeClr val="tx2">
                    <a:lumMod val="75000"/>
                  </a:schemeClr>
                </a:solidFill>
              </a:rPr>
            </a:br>
            <a:r>
              <a:rPr lang="ar-SA" sz="2400" b="1" dirty="0">
                <a:solidFill>
                  <a:schemeClr val="tx2">
                    <a:lumMod val="75000"/>
                  </a:schemeClr>
                </a:solidFill>
              </a:rPr>
              <a:t>وعلى طرفي النزاع أن يقدم إلى الخبير المستعان به كافة المعلومات المتعلقة بالنزاع وأن يمكنه كل منهم من معاينة أو فحص ما يطلبه من وثائق أو بضائع أو أموال أو أشياء أخرى متعلقة بموضوع النزاع، وتفصل هيئة التحكيم في أية منازعة قد تثور بين الخبير وأي من طرفي النزاع الأصلي </a:t>
            </a:r>
            <a:r>
              <a:rPr lang="ar-SA" sz="2400" b="1" dirty="0" smtClean="0">
                <a:solidFill>
                  <a:schemeClr val="tx2">
                    <a:lumMod val="75000"/>
                  </a:schemeClr>
                </a:solidFill>
              </a:rPr>
              <a:t>بهذا الشأن</a:t>
            </a:r>
            <a:r>
              <a:rPr lang="en-US" sz="2400" b="1" dirty="0" smtClean="0">
                <a:solidFill>
                  <a:schemeClr val="tx2">
                    <a:lumMod val="75000"/>
                  </a:schemeClr>
                </a:solidFill>
              </a:rPr>
              <a:t>.</a:t>
            </a:r>
            <a:r>
              <a:rPr lang="en-US" sz="2400" b="1" dirty="0">
                <a:solidFill>
                  <a:schemeClr val="tx2">
                    <a:lumMod val="75000"/>
                  </a:schemeClr>
                </a:solidFill>
              </a:rPr>
              <a:t/>
            </a:r>
            <a:br>
              <a:rPr lang="en-US" sz="2400" b="1" dirty="0">
                <a:solidFill>
                  <a:schemeClr val="tx2">
                    <a:lumMod val="75000"/>
                  </a:schemeClr>
                </a:solidFill>
              </a:rPr>
            </a:br>
            <a:r>
              <a:rPr lang="en-US" sz="2400" b="1" dirty="0">
                <a:solidFill>
                  <a:schemeClr val="tx2">
                    <a:lumMod val="75000"/>
                  </a:schemeClr>
                </a:solidFill>
              </a:rPr>
              <a:t/>
            </a:r>
            <a:br>
              <a:rPr lang="en-US" sz="2400" b="1" dirty="0">
                <a:solidFill>
                  <a:schemeClr val="tx2">
                    <a:lumMod val="75000"/>
                  </a:schemeClr>
                </a:solidFill>
              </a:rPr>
            </a:br>
            <a:r>
              <a:rPr lang="ar-SA" sz="2400" b="1" dirty="0">
                <a:solidFill>
                  <a:schemeClr val="tx2">
                    <a:lumMod val="75000"/>
                  </a:schemeClr>
                </a:solidFill>
              </a:rPr>
              <a:t>وعلى الخبير أن يقدم – قبل مباشرته للمأمورية – إلى الهيئة إقراراً يصرح فيه بكل الأسباب والمعلومات التي من شأنها أن تثير شكوكاً لها ما يبررها حول حياده أو استقلاله</a:t>
            </a:r>
            <a:r>
              <a:rPr lang="en-US" sz="2400" b="1" dirty="0">
                <a:solidFill>
                  <a:schemeClr val="tx2">
                    <a:lumMod val="75000"/>
                  </a:schemeClr>
                </a:solidFill>
              </a:rPr>
              <a:t>.</a:t>
            </a:r>
            <a:br>
              <a:rPr lang="en-US" sz="2400" b="1" dirty="0">
                <a:solidFill>
                  <a:schemeClr val="tx2">
                    <a:lumMod val="75000"/>
                  </a:schemeClr>
                </a:solidFill>
              </a:rPr>
            </a:br>
            <a:r>
              <a:rPr lang="en-US" sz="2400" b="1" dirty="0">
                <a:solidFill>
                  <a:schemeClr val="tx2">
                    <a:lumMod val="75000"/>
                  </a:schemeClr>
                </a:solidFill>
              </a:rPr>
              <a:t/>
            </a:r>
            <a:br>
              <a:rPr lang="en-US" sz="2400" b="1" dirty="0">
                <a:solidFill>
                  <a:schemeClr val="tx2">
                    <a:lumMod val="75000"/>
                  </a:schemeClr>
                </a:solidFill>
              </a:rPr>
            </a:br>
            <a:r>
              <a:rPr lang="ar-SA" sz="2400" b="1" dirty="0">
                <a:solidFill>
                  <a:schemeClr val="tx2">
                    <a:lumMod val="75000"/>
                  </a:schemeClr>
                </a:solidFill>
              </a:rPr>
              <a:t>ولأطراف التحكيم حق الاعتراض على اختيار الخبير خلال يومي عمل من تاريخ إخطارهم بتقديمه للإقرار المشار إليه وتتولى هيئة التحكيم الفصل في هذا الاعتراض وأسبابه"</a:t>
            </a:r>
            <a:endParaRPr lang="en-US" sz="2400" dirty="0">
              <a:solidFill>
                <a:schemeClr val="tx2">
                  <a:lumMod val="75000"/>
                </a:schemeClr>
              </a:solidFill>
            </a:endParaRPr>
          </a:p>
          <a:p>
            <a:pPr marL="0" lvl="0" indent="0" algn="justLow" rtl="1"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a:spLocks noGrp="1"/>
          </p:cNvSpPr>
          <p:nvPr>
            <p:ph type="title"/>
          </p:nvPr>
        </p:nvSpPr>
        <p:spPr>
          <a:xfrm>
            <a:off x="2809874" y="274638"/>
            <a:ext cx="5876925" cy="1143000"/>
          </a:xfrm>
        </p:spPr>
        <p:txBody>
          <a:bodyPr>
            <a:normAutofit/>
          </a:bodyPr>
          <a:lstStyle/>
          <a:p>
            <a:pPr algn="r" rtl="1" fontAlgn="base">
              <a:spcAft>
                <a:spcPct val="0"/>
              </a:spcAft>
            </a:pPr>
            <a:r>
              <a:rPr lang="ar-KW" sz="2800" b="1" dirty="0">
                <a:solidFill>
                  <a:schemeClr val="tx2">
                    <a:lumMod val="75000"/>
                  </a:schemeClr>
                </a:solidFill>
              </a:rPr>
              <a:t>المساعدة القضائية </a:t>
            </a:r>
            <a:r>
              <a:rPr lang="ar-KW" sz="2800" b="1" dirty="0" smtClean="0">
                <a:solidFill>
                  <a:schemeClr val="tx2">
                    <a:lumMod val="75000"/>
                  </a:schemeClr>
                </a:solidFill>
              </a:rPr>
              <a:t>والإحالة للخبرة ... تابع </a:t>
            </a:r>
            <a:endParaRPr lang="en-US" sz="2800" b="1" dirty="0">
              <a:solidFill>
                <a:schemeClr val="tx2">
                  <a:lumMod val="75000"/>
                </a:schemeClr>
              </a:solidFill>
              <a:latin typeface="Sakkal Majalla" pitchFamily="2" charset="-78"/>
              <a:cs typeface="Arial" charset="0"/>
            </a:endParaRPr>
          </a:p>
        </p:txBody>
      </p:sp>
    </p:spTree>
    <p:extLst>
      <p:ext uri="{BB962C8B-B14F-4D97-AF65-F5344CB8AC3E}">
        <p14:creationId xmlns:p14="http://schemas.microsoft.com/office/powerpoint/2010/main" val="270191683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7523" y="413792"/>
            <a:ext cx="5876925" cy="1143000"/>
          </a:xfrm>
        </p:spPr>
        <p:txBody>
          <a:bodyPr>
            <a:normAutofit/>
          </a:bodyPr>
          <a:lstStyle/>
          <a:p>
            <a:pPr algn="r" rtl="1" fontAlgn="base">
              <a:spcAft>
                <a:spcPct val="0"/>
              </a:spcAft>
            </a:pPr>
            <a:r>
              <a:rPr lang="ar-KW" sz="3600" b="1" dirty="0">
                <a:solidFill>
                  <a:schemeClr val="tx2">
                    <a:lumMod val="75000"/>
                  </a:schemeClr>
                </a:solidFill>
              </a:rPr>
              <a:t>المسائل المستعجلة</a:t>
            </a: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b="1" u="sng" dirty="0">
                <a:solidFill>
                  <a:schemeClr val="tx2">
                    <a:lumMod val="75000"/>
                  </a:schemeClr>
                </a:solidFill>
              </a:rPr>
              <a:t>المسائل </a:t>
            </a:r>
            <a:r>
              <a:rPr lang="ar-KW" sz="2400" b="1" u="sng" dirty="0" smtClean="0">
                <a:solidFill>
                  <a:schemeClr val="tx2">
                    <a:lumMod val="75000"/>
                  </a:schemeClr>
                </a:solidFill>
              </a:rPr>
              <a:t>المستعجلة: </a:t>
            </a:r>
            <a:r>
              <a:rPr lang="ar-KW" sz="2400" dirty="0" smtClean="0">
                <a:solidFill>
                  <a:schemeClr val="tx2">
                    <a:lumMod val="75000"/>
                  </a:schemeClr>
                </a:solidFill>
              </a:rPr>
              <a:t>وهي </a:t>
            </a:r>
            <a:r>
              <a:rPr lang="ar-KW" sz="2400" dirty="0">
                <a:solidFill>
                  <a:schemeClr val="tx2">
                    <a:lumMod val="75000"/>
                  </a:schemeClr>
                </a:solidFill>
              </a:rPr>
              <a:t>الأحوال التي يخشى فيها زوال الحق أو ترتيب أضرار يتعذر تداركها </a:t>
            </a:r>
            <a:r>
              <a:rPr lang="ar-KW" sz="2400" dirty="0" smtClean="0">
                <a:solidFill>
                  <a:schemeClr val="tx2">
                    <a:lumMod val="75000"/>
                  </a:schemeClr>
                </a:solidFill>
              </a:rPr>
              <a:t>.</a:t>
            </a:r>
          </a:p>
          <a:p>
            <a:pPr marL="0" indent="0" algn="justLow" rtl="1">
              <a:buNone/>
            </a:pPr>
            <a:endParaRPr lang="en-US" sz="2400" dirty="0">
              <a:solidFill>
                <a:schemeClr val="tx2">
                  <a:lumMod val="75000"/>
                </a:schemeClr>
              </a:solidFill>
            </a:endParaRPr>
          </a:p>
          <a:p>
            <a:pPr marL="0" indent="0" algn="justLow" rtl="1">
              <a:buNone/>
            </a:pPr>
            <a:r>
              <a:rPr lang="ar-KW" sz="2400" b="1" u="sng" dirty="0">
                <a:solidFill>
                  <a:schemeClr val="tx2">
                    <a:lumMod val="75000"/>
                  </a:schemeClr>
                </a:solidFill>
              </a:rPr>
              <a:t>المادة (12-3-13) </a:t>
            </a:r>
            <a:endParaRPr lang="ar-KW" sz="2400" b="1" u="sng" dirty="0" smtClean="0">
              <a:solidFill>
                <a:schemeClr val="tx2">
                  <a:lumMod val="75000"/>
                </a:schemeClr>
              </a:solidFill>
            </a:endParaRPr>
          </a:p>
          <a:p>
            <a:pPr marL="0" indent="0" algn="justLow" rtl="1">
              <a:buNone/>
            </a:pPr>
            <a:endParaRPr lang="en-US" sz="2400" dirty="0">
              <a:solidFill>
                <a:schemeClr val="tx2">
                  <a:lumMod val="75000"/>
                </a:schemeClr>
              </a:solidFill>
            </a:endParaRPr>
          </a:p>
          <a:p>
            <a:pPr marL="0" indent="0" algn="justLow" rtl="1">
              <a:buNone/>
            </a:pPr>
            <a:r>
              <a:rPr lang="ar-KW" sz="2400" dirty="0">
                <a:solidFill>
                  <a:schemeClr val="tx2">
                    <a:lumMod val="75000"/>
                  </a:schemeClr>
                </a:solidFill>
              </a:rPr>
              <a:t>"</a:t>
            </a:r>
            <a:r>
              <a:rPr lang="ar-KW" sz="2400" b="1" dirty="0">
                <a:solidFill>
                  <a:schemeClr val="tx2">
                    <a:lumMod val="75000"/>
                  </a:schemeClr>
                </a:solidFill>
              </a:rPr>
              <a:t>لهيئة التحكيم نظر المسائل المستعجلة المتصلة بالنزاع المنظور أمامها، مالم يتفق الأطراف على خلاف ذلك</a:t>
            </a:r>
            <a:r>
              <a:rPr lang="ar-KW" sz="2400" dirty="0">
                <a:solidFill>
                  <a:schemeClr val="tx2">
                    <a:lumMod val="75000"/>
                  </a:schemeClr>
                </a:solidFill>
              </a:rPr>
              <a:t>".</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441322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1800" y="413792"/>
            <a:ext cx="5876925" cy="1143000"/>
          </a:xfrm>
        </p:spPr>
        <p:txBody>
          <a:bodyPr>
            <a:normAutofit/>
          </a:bodyPr>
          <a:lstStyle/>
          <a:p>
            <a:pPr algn="r" rtl="1" fontAlgn="base">
              <a:spcAft>
                <a:spcPct val="0"/>
              </a:spcAft>
            </a:pPr>
            <a:r>
              <a:rPr lang="ar-KW" sz="3600" b="1" dirty="0">
                <a:solidFill>
                  <a:schemeClr val="tx2">
                    <a:lumMod val="75000"/>
                  </a:schemeClr>
                </a:solidFill>
              </a:rPr>
              <a:t>العوارض الخصومة </a:t>
            </a:r>
            <a:r>
              <a:rPr lang="ar-KW" sz="3600" b="1" dirty="0" smtClean="0">
                <a:solidFill>
                  <a:schemeClr val="tx2">
                    <a:lumMod val="75000"/>
                  </a:schemeClr>
                </a:solidFill>
              </a:rPr>
              <a:t>التحكيمية</a:t>
            </a: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b="1" u="sng" dirty="0">
                <a:solidFill>
                  <a:schemeClr val="tx2">
                    <a:lumMod val="75000"/>
                  </a:schemeClr>
                </a:solidFill>
              </a:rPr>
              <a:t>العوارض الخصومة التحكيمية :</a:t>
            </a:r>
            <a:r>
              <a:rPr lang="ar-KW" sz="2400" dirty="0">
                <a:solidFill>
                  <a:schemeClr val="tx2">
                    <a:lumMod val="75000"/>
                  </a:schemeClr>
                </a:solidFill>
              </a:rPr>
              <a:t>كالغياب أو الانقطاع أو الوقف </a:t>
            </a:r>
            <a:r>
              <a:rPr lang="ar-KW" sz="2400" dirty="0" smtClean="0">
                <a:solidFill>
                  <a:schemeClr val="tx2">
                    <a:lumMod val="75000"/>
                  </a:schemeClr>
                </a:solidFill>
              </a:rPr>
              <a:t>.</a:t>
            </a:r>
          </a:p>
          <a:p>
            <a:pPr marL="0" indent="0" algn="justLow" rtl="1">
              <a:buNone/>
            </a:pPr>
            <a:endParaRPr lang="en-US" sz="2400" dirty="0">
              <a:solidFill>
                <a:schemeClr val="tx2">
                  <a:lumMod val="75000"/>
                </a:schemeClr>
              </a:solidFill>
            </a:endParaRPr>
          </a:p>
          <a:p>
            <a:pPr marL="0" indent="0" algn="justLow" rtl="1">
              <a:buNone/>
            </a:pPr>
            <a:r>
              <a:rPr lang="ar-KW" sz="2400" dirty="0">
                <a:solidFill>
                  <a:schemeClr val="accent1">
                    <a:lumMod val="75000"/>
                  </a:schemeClr>
                </a:solidFill>
              </a:rPr>
              <a:t>في حالة غياب الخصوم تنص المادة (12-3-16) على أن"</a:t>
            </a:r>
            <a:r>
              <a:rPr lang="ar-SA" sz="2400" b="1" dirty="0">
                <a:solidFill>
                  <a:schemeClr val="tx2">
                    <a:lumMod val="75000"/>
                  </a:schemeClr>
                </a:solidFill>
              </a:rPr>
              <a:t>إذا تخلف المحتكم أو المحتكم ضده أو كلاهما عن حضور جلسات هيئة التحكيم دون عذر تقدره هيئة التحكيم فإنه يجوز لها الاستمرار في الإجراءات حتى إصدار الحكم إلا إذا لم تكن القضية جاهزة للحكم، فإنه يجوز لهيئة التحكيم حفظها</a:t>
            </a:r>
            <a:r>
              <a:rPr lang="ar-KW" sz="2400" b="1" dirty="0">
                <a:solidFill>
                  <a:schemeClr val="tx2">
                    <a:lumMod val="75000"/>
                  </a:schemeClr>
                </a:solidFill>
              </a:rPr>
              <a:t>"</a:t>
            </a:r>
            <a:r>
              <a:rPr lang="ar-KW" sz="2400" dirty="0">
                <a:solidFill>
                  <a:schemeClr val="tx2">
                    <a:lumMod val="75000"/>
                  </a:schemeClr>
                </a:solidFill>
              </a:rPr>
              <a:t>.</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564907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normAutofit/>
          </a:bodyPr>
          <a:lstStyle/>
          <a:p>
            <a:pPr marL="0" indent="0" algn="justLow" rtl="1" fontAlgn="base">
              <a:lnSpc>
                <a:spcPct val="115000"/>
              </a:lnSpc>
              <a:spcBef>
                <a:spcPts val="0"/>
              </a:spcBef>
              <a:buNone/>
            </a:pPr>
            <a:r>
              <a:rPr lang="ar-KW" sz="2800" dirty="0">
                <a:solidFill>
                  <a:schemeClr val="accent1">
                    <a:lumMod val="75000"/>
                  </a:schemeClr>
                </a:solidFill>
              </a:rPr>
              <a:t>في حالة انقطاع تنص المادة (12-3-17) على أن</a:t>
            </a:r>
            <a:r>
              <a:rPr lang="ar-KW" sz="2800" dirty="0">
                <a:solidFill>
                  <a:schemeClr val="tx2">
                    <a:lumMod val="75000"/>
                  </a:schemeClr>
                </a:solidFill>
              </a:rPr>
              <a:t>" </a:t>
            </a:r>
            <a:r>
              <a:rPr lang="ar-SA" sz="2800" b="1" dirty="0">
                <a:solidFill>
                  <a:schemeClr val="tx2">
                    <a:lumMod val="75000"/>
                  </a:schemeClr>
                </a:solidFill>
              </a:rPr>
              <a:t>ينقطع السير في خصومة التحكيم لذات الأسباب المنصوص عليها في المادة (92) من قانون المرافعات المدنية والتجارية الكويتي، كما تستأنف سيرها وفقاً للوارد بالمادة (93) من ذات القانون "</a:t>
            </a:r>
            <a:endParaRPr lang="en-US" sz="28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a:spLocks noGrp="1"/>
          </p:cNvSpPr>
          <p:nvPr>
            <p:ph type="title"/>
          </p:nvPr>
        </p:nvSpPr>
        <p:spPr>
          <a:xfrm>
            <a:off x="2771800" y="413792"/>
            <a:ext cx="5876925" cy="1143000"/>
          </a:xfrm>
        </p:spPr>
        <p:txBody>
          <a:bodyPr>
            <a:normAutofit/>
          </a:bodyPr>
          <a:lstStyle/>
          <a:p>
            <a:pPr algn="r" rtl="1" fontAlgn="base">
              <a:spcAft>
                <a:spcPct val="0"/>
              </a:spcAft>
            </a:pPr>
            <a:r>
              <a:rPr lang="ar-KW" sz="3200" b="1" dirty="0">
                <a:solidFill>
                  <a:schemeClr val="tx2">
                    <a:lumMod val="75000"/>
                  </a:schemeClr>
                </a:solidFill>
              </a:rPr>
              <a:t>العوارض الخصومة </a:t>
            </a:r>
            <a:r>
              <a:rPr lang="ar-KW" sz="3200" b="1" dirty="0" smtClean="0">
                <a:solidFill>
                  <a:schemeClr val="tx2">
                    <a:lumMod val="75000"/>
                  </a:schemeClr>
                </a:solidFill>
              </a:rPr>
              <a:t>التحكيمية ... تابع</a:t>
            </a:r>
            <a:endParaRPr lang="en-US" sz="3200" b="1" dirty="0">
              <a:solidFill>
                <a:schemeClr val="tx2">
                  <a:lumMod val="75000"/>
                </a:schemeClr>
              </a:solidFill>
              <a:latin typeface="Sakkal Majalla" pitchFamily="2" charset="-78"/>
              <a:cs typeface="Arial" charset="0"/>
            </a:endParaRPr>
          </a:p>
        </p:txBody>
      </p:sp>
    </p:spTree>
    <p:extLst>
      <p:ext uri="{BB962C8B-B14F-4D97-AF65-F5344CB8AC3E}">
        <p14:creationId xmlns:p14="http://schemas.microsoft.com/office/powerpoint/2010/main" val="271712397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normAutofit/>
          </a:bodyPr>
          <a:lstStyle/>
          <a:p>
            <a:pPr marL="0" indent="0" algn="just" rtl="1">
              <a:buNone/>
            </a:pPr>
            <a:r>
              <a:rPr lang="ar-KW" sz="2800" dirty="0">
                <a:solidFill>
                  <a:schemeClr val="tx2">
                    <a:lumMod val="75000"/>
                  </a:schemeClr>
                </a:solidFill>
              </a:rPr>
              <a:t>وجاءت المادة (12-3-18) لتبين حالات وقف المنازعة التحكيمية وهي حال وجود نزاع قضائي أو تحكيمي آخر مرتبط بموضوع المنازعة التحكيمية بشرط استمرار تلك المنازعة القضائية او التحكيمية.</a:t>
            </a:r>
            <a:endParaRPr lang="en-US" sz="2800" dirty="0">
              <a:solidFill>
                <a:schemeClr val="tx2">
                  <a:lumMod val="75000"/>
                </a:schemeClr>
              </a:solidFill>
            </a:endParaRPr>
          </a:p>
          <a:p>
            <a:pPr marL="0" indent="0" algn="just" rtl="1">
              <a:buNone/>
            </a:pPr>
            <a:r>
              <a:rPr lang="ar-KW" sz="2800" dirty="0">
                <a:solidFill>
                  <a:schemeClr val="tx2">
                    <a:lumMod val="75000"/>
                  </a:schemeClr>
                </a:solidFill>
              </a:rPr>
              <a:t>وكذلك يجوز وقف المنازعة التحكيمية إذا تحققت الحالات الواردة في المادة (12-3-11) وهي حالات المساعدة القضائية.</a:t>
            </a:r>
            <a:endParaRPr lang="en-US" sz="28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a:spLocks noGrp="1"/>
          </p:cNvSpPr>
          <p:nvPr>
            <p:ph type="title"/>
          </p:nvPr>
        </p:nvSpPr>
        <p:spPr>
          <a:xfrm>
            <a:off x="2771800" y="413792"/>
            <a:ext cx="5876925" cy="1143000"/>
          </a:xfrm>
        </p:spPr>
        <p:txBody>
          <a:bodyPr>
            <a:normAutofit/>
          </a:bodyPr>
          <a:lstStyle/>
          <a:p>
            <a:pPr algn="r" rtl="1" fontAlgn="base">
              <a:spcAft>
                <a:spcPct val="0"/>
              </a:spcAft>
            </a:pPr>
            <a:r>
              <a:rPr lang="ar-KW" sz="3200" b="1" dirty="0">
                <a:solidFill>
                  <a:schemeClr val="tx2">
                    <a:lumMod val="75000"/>
                  </a:schemeClr>
                </a:solidFill>
              </a:rPr>
              <a:t>العوارض الخصومة </a:t>
            </a:r>
            <a:r>
              <a:rPr lang="ar-KW" sz="3200" b="1" dirty="0" smtClean="0">
                <a:solidFill>
                  <a:schemeClr val="tx2">
                    <a:lumMod val="75000"/>
                  </a:schemeClr>
                </a:solidFill>
              </a:rPr>
              <a:t>التحكيمية ... تابع</a:t>
            </a:r>
            <a:endParaRPr lang="en-US" sz="3200" b="1" dirty="0">
              <a:solidFill>
                <a:schemeClr val="tx2">
                  <a:lumMod val="75000"/>
                </a:schemeClr>
              </a:solidFill>
              <a:latin typeface="Sakkal Majalla" pitchFamily="2" charset="-78"/>
              <a:cs typeface="Arial" charset="0"/>
            </a:endParaRPr>
          </a:p>
        </p:txBody>
      </p:sp>
    </p:spTree>
    <p:extLst>
      <p:ext uri="{BB962C8B-B14F-4D97-AF65-F5344CB8AC3E}">
        <p14:creationId xmlns:p14="http://schemas.microsoft.com/office/powerpoint/2010/main" val="239102440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557808"/>
            <a:ext cx="5876925" cy="1143000"/>
          </a:xfrm>
        </p:spPr>
        <p:txBody>
          <a:bodyPr>
            <a:normAutofit fontScale="90000"/>
          </a:bodyPr>
          <a:lstStyle/>
          <a:p>
            <a:pPr algn="r" rtl="1" fontAlgn="base">
              <a:spcAft>
                <a:spcPct val="0"/>
              </a:spcAft>
            </a:pPr>
            <a:r>
              <a:rPr lang="ar-KW" sz="3600" b="1" dirty="0">
                <a:solidFill>
                  <a:schemeClr val="tx2">
                    <a:lumMod val="75000"/>
                  </a:schemeClr>
                </a:solidFill>
              </a:rPr>
              <a:t>إدارة </a:t>
            </a:r>
            <a:r>
              <a:rPr lang="ar-KW" sz="3600" b="1" dirty="0" smtClean="0">
                <a:solidFill>
                  <a:schemeClr val="tx2">
                    <a:lumMod val="75000"/>
                  </a:schemeClr>
                </a:solidFill>
              </a:rPr>
              <a:t>الجلسات </a:t>
            </a:r>
            <a:r>
              <a:rPr lang="en-US" sz="3600" dirty="0"/>
              <a:t/>
            </a:r>
            <a:br>
              <a:rPr lang="en-US" sz="3600" dirty="0"/>
            </a:b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b="1" u="sng" dirty="0">
                <a:solidFill>
                  <a:schemeClr val="tx2">
                    <a:lumMod val="75000"/>
                  </a:schemeClr>
                </a:solidFill>
              </a:rPr>
              <a:t>إدارة الجلسات </a:t>
            </a:r>
            <a:r>
              <a:rPr lang="ar-KW" sz="2400" b="1" u="sng" dirty="0" smtClean="0">
                <a:solidFill>
                  <a:schemeClr val="tx2">
                    <a:lumMod val="75000"/>
                  </a:schemeClr>
                </a:solidFill>
              </a:rPr>
              <a:t>:</a:t>
            </a:r>
          </a:p>
          <a:p>
            <a:pPr marL="0" indent="0" algn="justLow" rtl="1">
              <a:buNone/>
            </a:pPr>
            <a:endParaRPr lang="en-US" sz="2400" dirty="0">
              <a:solidFill>
                <a:schemeClr val="tx2">
                  <a:lumMod val="75000"/>
                </a:schemeClr>
              </a:solidFill>
            </a:endParaRPr>
          </a:p>
          <a:p>
            <a:pPr marL="0" indent="0" algn="justLow" rtl="1">
              <a:buNone/>
            </a:pPr>
            <a:r>
              <a:rPr lang="ar-KW" sz="2400" dirty="0">
                <a:solidFill>
                  <a:schemeClr val="tx2">
                    <a:lumMod val="75000"/>
                  </a:schemeClr>
                </a:solidFill>
              </a:rPr>
              <a:t>جاءت المواد من (12-3-21) حتى (12-3-23) لتنظيم آلية إدارة الجلسات حيث بينت المادة (12-3-21) بأن إدارة الجلسة تكون مهمة رئيس هيئة التحكيم وهو يتولى مهمة توجيه الأسئلة واستلام المذكرات والمستندات المقدمة من الخصم استناداً للمادة (12-3-22)</a:t>
            </a:r>
            <a:r>
              <a:rPr lang="ar-KW" sz="2400" b="1" dirty="0">
                <a:solidFill>
                  <a:schemeClr val="tx2">
                    <a:lumMod val="75000"/>
                  </a:schemeClr>
                </a:solidFill>
              </a:rPr>
              <a:t> .</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43586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800" dirty="0">
                <a:solidFill>
                  <a:schemeClr val="tx2">
                    <a:lumMod val="75000"/>
                  </a:schemeClr>
                </a:solidFill>
              </a:rPr>
              <a:t>جاءت المادة (12-3-23) لتضع ضوابط بخصوص تأجيل الجلسات بحيث لا يتعدى التأجيل مدة خمسة أيام عمل إلا في الحالات التي تقدرها الهيئة وتذكرها في محضر الجلسة.</a:t>
            </a:r>
            <a:endParaRPr lang="en-US" sz="2800" dirty="0">
              <a:solidFill>
                <a:schemeClr val="tx2">
                  <a:lumMod val="75000"/>
                </a:schemeClr>
              </a:solidFill>
            </a:endParaRPr>
          </a:p>
          <a:p>
            <a:pPr marL="0" indent="0" algn="justLow" rtl="1">
              <a:buNone/>
            </a:pPr>
            <a:r>
              <a:rPr lang="ar-KW" sz="2800" dirty="0">
                <a:solidFill>
                  <a:schemeClr val="tx2">
                    <a:lumMod val="75000"/>
                  </a:schemeClr>
                </a:solidFill>
              </a:rPr>
              <a:t>وأنه لا يجوز التأجيل أكثر من مرة لذات السبب إذا كان يرجع الى أحد المحتكمين.</a:t>
            </a:r>
            <a:endParaRPr lang="en-US" sz="28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a:spLocks noGrp="1"/>
          </p:cNvSpPr>
          <p:nvPr>
            <p:ph type="title"/>
          </p:nvPr>
        </p:nvSpPr>
        <p:spPr>
          <a:xfrm>
            <a:off x="2699792" y="557808"/>
            <a:ext cx="5876925" cy="1143000"/>
          </a:xfrm>
        </p:spPr>
        <p:txBody>
          <a:bodyPr>
            <a:normAutofit fontScale="90000"/>
          </a:bodyPr>
          <a:lstStyle/>
          <a:p>
            <a:pPr algn="r" rtl="1" fontAlgn="base">
              <a:spcAft>
                <a:spcPct val="0"/>
              </a:spcAft>
            </a:pPr>
            <a:r>
              <a:rPr lang="ar-KW" sz="3600" b="1" dirty="0">
                <a:solidFill>
                  <a:schemeClr val="tx2">
                    <a:lumMod val="75000"/>
                  </a:schemeClr>
                </a:solidFill>
              </a:rPr>
              <a:t>إدارة </a:t>
            </a:r>
            <a:r>
              <a:rPr lang="ar-KW" sz="3600" b="1" dirty="0" smtClean="0">
                <a:solidFill>
                  <a:schemeClr val="tx2">
                    <a:lumMod val="75000"/>
                  </a:schemeClr>
                </a:solidFill>
              </a:rPr>
              <a:t>الجلسات ... تابع  </a:t>
            </a:r>
            <a:r>
              <a:rPr lang="en-US" sz="3600" dirty="0"/>
              <a:t/>
            </a:r>
            <a:br>
              <a:rPr lang="en-US" sz="3600" dirty="0"/>
            </a:br>
            <a:endParaRPr lang="en-US" sz="3600" b="1" dirty="0">
              <a:solidFill>
                <a:schemeClr val="tx2">
                  <a:lumMod val="75000"/>
                </a:schemeClr>
              </a:solidFill>
              <a:latin typeface="Sakkal Majalla" pitchFamily="2" charset="-78"/>
              <a:cs typeface="Arial" charset="0"/>
            </a:endParaRPr>
          </a:p>
        </p:txBody>
      </p:sp>
    </p:spTree>
    <p:extLst>
      <p:ext uri="{BB962C8B-B14F-4D97-AF65-F5344CB8AC3E}">
        <p14:creationId xmlns:p14="http://schemas.microsoft.com/office/powerpoint/2010/main" val="313348846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fontAlgn="base">
              <a:spcAft>
                <a:spcPct val="0"/>
              </a:spcAft>
            </a:pPr>
            <a:r>
              <a:rPr lang="ar-KW" sz="3600" b="1" dirty="0" smtClean="0">
                <a:solidFill>
                  <a:schemeClr val="tx2">
                    <a:lumMod val="75000"/>
                  </a:schemeClr>
                </a:solidFill>
              </a:rPr>
              <a:t>الحكـــــم</a:t>
            </a: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fontAlgn="base">
              <a:lnSpc>
                <a:spcPct val="115000"/>
              </a:lnSpc>
              <a:spcBef>
                <a:spcPts val="0"/>
              </a:spcBef>
              <a:buNone/>
            </a:pPr>
            <a:r>
              <a:rPr lang="ar-KW" sz="2400" b="1" u="sng" dirty="0" smtClean="0">
                <a:solidFill>
                  <a:schemeClr val="tx2">
                    <a:lumMod val="75000"/>
                  </a:schemeClr>
                </a:solidFill>
              </a:rPr>
              <a:t>الحكـــــم </a:t>
            </a:r>
            <a:r>
              <a:rPr lang="ar-KW" sz="2400" b="1" u="sng" dirty="0">
                <a:solidFill>
                  <a:schemeClr val="tx2">
                    <a:lumMod val="75000"/>
                  </a:schemeClr>
                </a:solidFill>
              </a:rPr>
              <a:t>:</a:t>
            </a:r>
            <a:r>
              <a:rPr lang="ar-KW" sz="2400" b="1" dirty="0">
                <a:solidFill>
                  <a:schemeClr val="tx2">
                    <a:lumMod val="75000"/>
                  </a:schemeClr>
                </a:solidFill>
              </a:rPr>
              <a:t> </a:t>
            </a:r>
            <a:r>
              <a:rPr lang="ar-KW" sz="2400" dirty="0">
                <a:solidFill>
                  <a:schemeClr val="tx2">
                    <a:lumMod val="75000"/>
                  </a:schemeClr>
                </a:solidFill>
              </a:rPr>
              <a:t>وهو البند الأخير في هذا الفصل ويبين أن المداولة يجب ان تكون سرية ولا يشارك فيها الا من شارك في سماع المرافعة كما بينت ذلك المادة (12-4-1)، وأنه يجوز لهيئة التحكيم فتح باب المرافعة بعد حجز الدعوى للحكم بناءً على أسباب مبررة يقدمها أحد الخصوم كما هو مبين في المادة (12-4-2).</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420024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fontAlgn="base">
              <a:spcAft>
                <a:spcPct val="0"/>
              </a:spcAft>
            </a:pPr>
            <a:r>
              <a:rPr lang="ar-KW" sz="3600" b="1" dirty="0">
                <a:solidFill>
                  <a:schemeClr val="tx2">
                    <a:lumMod val="75000"/>
                  </a:schemeClr>
                </a:solidFill>
              </a:rPr>
              <a:t>مكونات حكم التحكيم </a:t>
            </a: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fontAlgn="base">
              <a:lnSpc>
                <a:spcPct val="115000"/>
              </a:lnSpc>
              <a:spcBef>
                <a:spcPts val="0"/>
              </a:spcBef>
              <a:buNone/>
            </a:pPr>
            <a:r>
              <a:rPr lang="ar-KW" sz="2400" dirty="0">
                <a:solidFill>
                  <a:schemeClr val="accent1">
                    <a:lumMod val="75000"/>
                  </a:schemeClr>
                </a:solidFill>
              </a:rPr>
              <a:t>بينت المادة (12-4-3) مكونات الحكم حيث نصت على أن"</a:t>
            </a:r>
            <a:r>
              <a:rPr lang="ar-SA" sz="2400" b="1" dirty="0">
                <a:solidFill>
                  <a:schemeClr val="tx2">
                    <a:lumMod val="75000"/>
                  </a:schemeClr>
                </a:solidFill>
              </a:rPr>
              <a:t>يصدر حكم التحكيم بأغلبية الآراء، وتنطق به هيئة التحكيم في جلسة علنية، كما يتعين ذكر أسماء الأطراف وتاريخ الحكم ومكان صدوره ووقائع قضية التحكيم، وطلبات الخصوم وموجز دفوعهم ودفاعهم والرد عليها، كما يجب أن يكون الحكم مسبباً وأن يتضمن أسماء المحكمين وتوقيعاتهم، ويكون الحكم صحيحاً إذا وقعه أغلبية المحكمين، ولو كان قد تنحى أو اعتزل واحد منهم بعد حجز الدعوى للحكم وبدء المداولة. وفي كل الأحوال، يتعين أن يكون الحكم باللغة العربية حتى ولو كانت لغة التحكيم لغة أخرى، شريطة أن يصحبها ترجمة رسمية معتمدة بلغة التحكيم من هيئة التحكيم</a:t>
            </a:r>
            <a:r>
              <a:rPr lang="ar-KW" sz="2400" dirty="0">
                <a:solidFill>
                  <a:schemeClr val="tx2">
                    <a:lumMod val="75000"/>
                  </a:schemeClr>
                </a:solidFill>
              </a:rPr>
              <a:t>".</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66748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7523" y="557808"/>
            <a:ext cx="5876925" cy="1143000"/>
          </a:xfrm>
        </p:spPr>
        <p:txBody>
          <a:bodyPr>
            <a:normAutofit fontScale="90000"/>
          </a:bodyPr>
          <a:lstStyle/>
          <a:p>
            <a:pPr algn="r" rtl="1" fontAlgn="base">
              <a:spcAft>
                <a:spcPct val="0"/>
              </a:spcAft>
            </a:pPr>
            <a:r>
              <a:rPr lang="ar-KW" sz="3600" b="1" dirty="0" smtClean="0">
                <a:solidFill>
                  <a:schemeClr val="tx2">
                    <a:lumMod val="75000"/>
                  </a:schemeClr>
                </a:solidFill>
              </a:rPr>
              <a:t>تعريف التحكيم </a:t>
            </a:r>
            <a:r>
              <a:rPr lang="en-US" sz="3600" dirty="0">
                <a:solidFill>
                  <a:schemeClr val="tx2">
                    <a:lumMod val="75000"/>
                  </a:schemeClr>
                </a:solidFill>
              </a:rPr>
              <a:t/>
            </a:r>
            <a:br>
              <a:rPr lang="en-US" sz="3600" dirty="0">
                <a:solidFill>
                  <a:schemeClr val="tx2">
                    <a:lumMod val="75000"/>
                  </a:schemeClr>
                </a:solidFill>
              </a:rPr>
            </a:b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lvl="0" algn="just" rtl="1" fontAlgn="base">
              <a:lnSpc>
                <a:spcPct val="115000"/>
              </a:lnSpc>
              <a:spcBef>
                <a:spcPts val="0"/>
              </a:spcBef>
              <a:buFont typeface="Wingdings" panose="05000000000000000000" pitchFamily="2" charset="2"/>
              <a:buChar char="v"/>
            </a:pPr>
            <a:r>
              <a:rPr lang="ar-KW" sz="2400" b="1" u="sng" dirty="0">
                <a:solidFill>
                  <a:schemeClr val="tx2">
                    <a:lumMod val="75000"/>
                  </a:schemeClr>
                </a:solidFill>
              </a:rPr>
              <a:t>تعريف التحكيم </a:t>
            </a:r>
            <a:endParaRPr lang="en-US" sz="2400" b="1" u="sng" dirty="0" smtClean="0">
              <a:solidFill>
                <a:schemeClr val="tx2">
                  <a:lumMod val="75000"/>
                </a:schemeClr>
              </a:solidFill>
            </a:endParaRPr>
          </a:p>
          <a:p>
            <a:pPr marL="0" lvl="0" indent="0" algn="just" rtl="1" fontAlgn="base">
              <a:spcAft>
                <a:spcPct val="0"/>
              </a:spcAft>
              <a:buNone/>
            </a:pPr>
            <a:endParaRPr lang="en-US" sz="2400" dirty="0">
              <a:solidFill>
                <a:schemeClr val="tx2">
                  <a:lumMod val="75000"/>
                </a:schemeClr>
              </a:solidFill>
            </a:endParaRPr>
          </a:p>
          <a:p>
            <a:pPr marL="0" lvl="0" indent="0" algn="just" rtl="1" fontAlgn="base">
              <a:spcAft>
                <a:spcPct val="0"/>
              </a:spcAft>
              <a:buNone/>
            </a:pPr>
            <a:r>
              <a:rPr lang="ar-KW" sz="2400" dirty="0">
                <a:solidFill>
                  <a:schemeClr val="tx2">
                    <a:lumMod val="75000"/>
                  </a:schemeClr>
                </a:solidFill>
              </a:rPr>
              <a:t>يعرف التحكيم بأنه اتفاق لفض المنازعات التي قد تنشأ بين الأشخاص عن طريق أفراد عاديين يتم اختيارهم بإرادة أطراف المنازعة للفصل فيها بدلا من اللجوء إلى القضاء </a:t>
            </a:r>
            <a:r>
              <a:rPr lang="ar-KW" sz="2400" dirty="0" smtClean="0">
                <a:solidFill>
                  <a:schemeClr val="tx2">
                    <a:lumMod val="75000"/>
                  </a:schemeClr>
                </a:solidFill>
              </a:rPr>
              <a:t>المختص, </a:t>
            </a:r>
            <a:r>
              <a:rPr lang="ar-KW" sz="2400" dirty="0">
                <a:solidFill>
                  <a:schemeClr val="tx2">
                    <a:lumMod val="75000"/>
                  </a:schemeClr>
                </a:solidFill>
              </a:rPr>
              <a:t>فالتحكيم يعتبر طريق استثنائي لفض الخصومات يخرج عن طريق فض المنازعات الاعتيادي وهو اللجوء إلى القضاء </a:t>
            </a:r>
            <a:r>
              <a:rPr lang="ar-KW" sz="2400" dirty="0" smtClean="0">
                <a:solidFill>
                  <a:schemeClr val="tx2">
                    <a:lumMod val="75000"/>
                  </a:schemeClr>
                </a:solidFill>
              </a:rPr>
              <a:t>.</a:t>
            </a: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040456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fontAlgn="base">
              <a:spcAft>
                <a:spcPct val="0"/>
              </a:spcAft>
            </a:pPr>
            <a:r>
              <a:rPr lang="ar-KW" sz="3600" b="1" dirty="0">
                <a:solidFill>
                  <a:schemeClr val="tx2">
                    <a:lumMod val="75000"/>
                  </a:schemeClr>
                </a:solidFill>
              </a:rPr>
              <a:t>نسخة ملف القضية </a:t>
            </a: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fontAlgn="base">
              <a:lnSpc>
                <a:spcPct val="115000"/>
              </a:lnSpc>
              <a:spcBef>
                <a:spcPts val="0"/>
              </a:spcBef>
              <a:buNone/>
            </a:pPr>
            <a:r>
              <a:rPr lang="ar-KW" sz="2400" dirty="0">
                <a:solidFill>
                  <a:schemeClr val="tx2">
                    <a:lumMod val="75000"/>
                  </a:schemeClr>
                </a:solidFill>
              </a:rPr>
              <a:t>وبعد ذلك تسلم نسخة الحكم الاصلية مع ملف القضية الى الهيئة كي تقوم بإيداعها وتسجيلها، وترسل صورة طبق الأصل من الحكم الى طرفي النزاع بموجب بريد مسجل بعلم الوصول </a:t>
            </a:r>
            <a:r>
              <a:rPr lang="ar-KW" sz="2400" dirty="0" smtClean="0">
                <a:solidFill>
                  <a:schemeClr val="tx2">
                    <a:lumMod val="75000"/>
                  </a:schemeClr>
                </a:solidFill>
              </a:rPr>
              <a:t>أو بأي </a:t>
            </a:r>
            <a:r>
              <a:rPr lang="ar-KW" sz="2400" dirty="0">
                <a:solidFill>
                  <a:schemeClr val="tx2">
                    <a:lumMod val="75000"/>
                  </a:schemeClr>
                </a:solidFill>
              </a:rPr>
              <a:t>طريقة أخرى خلال ثلاثة أيام عمل من تاريخ صدور الحكم.</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136487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fontAlgn="base">
              <a:spcAft>
                <a:spcPct val="0"/>
              </a:spcAft>
            </a:pPr>
            <a:r>
              <a:rPr lang="ar-KW" sz="3600" b="1" dirty="0">
                <a:solidFill>
                  <a:schemeClr val="tx2">
                    <a:lumMod val="75000"/>
                  </a:schemeClr>
                </a:solidFill>
              </a:rPr>
              <a:t>نهائية حكم التحكيم </a:t>
            </a: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dirty="0">
                <a:solidFill>
                  <a:schemeClr val="tx2">
                    <a:lumMod val="75000"/>
                  </a:schemeClr>
                </a:solidFill>
              </a:rPr>
              <a:t>يعتبر الحكم نهائي ولا يجوز الطعن عليه ويتم تنفيذه وفق الإجراءات المبينة في الباب الثاني عشر من قانون المرافعات المدنية والتجارية كما بينت ذلك المادة (12-4-5</a:t>
            </a:r>
            <a:r>
              <a:rPr lang="ar-KW" sz="2400" dirty="0" smtClean="0">
                <a:solidFill>
                  <a:schemeClr val="tx2">
                    <a:lumMod val="75000"/>
                  </a:schemeClr>
                </a:solidFill>
              </a:rPr>
              <a:t>).</a:t>
            </a:r>
          </a:p>
          <a:p>
            <a:pPr marL="0" indent="0" algn="justLow" rtl="1">
              <a:buNone/>
            </a:pPr>
            <a:endParaRPr lang="en-US" sz="2400" dirty="0">
              <a:solidFill>
                <a:schemeClr val="tx2">
                  <a:lumMod val="75000"/>
                </a:schemeClr>
              </a:solidFill>
            </a:endParaRPr>
          </a:p>
          <a:p>
            <a:pPr marL="0" indent="0" algn="justLow" rtl="1">
              <a:buNone/>
            </a:pPr>
            <a:r>
              <a:rPr lang="ar-SA" sz="2400" dirty="0">
                <a:solidFill>
                  <a:schemeClr val="tx2">
                    <a:lumMod val="75000"/>
                  </a:schemeClr>
                </a:solidFill>
              </a:rPr>
              <a:t>"</a:t>
            </a:r>
            <a:r>
              <a:rPr lang="ar-SA" sz="2400" b="1" dirty="0">
                <a:solidFill>
                  <a:schemeClr val="tx2">
                    <a:lumMod val="75000"/>
                  </a:schemeClr>
                </a:solidFill>
              </a:rPr>
              <a:t>يكون حكم التحكيم ملزماً ونهائياًّ، ولا يكون حكم التحكيم قابلاً للتنفيذ إلا بعد الحصول على الصيغة التنفيذية طبقاً للإجراءات القانونية المقررة في الباب الثاني عشر من قانون المرافعات المدنية والتجارية الكويتي</a:t>
            </a:r>
            <a:r>
              <a:rPr lang="ar-SA" sz="2400" dirty="0">
                <a:solidFill>
                  <a:schemeClr val="tx2">
                    <a:lumMod val="75000"/>
                  </a:schemeClr>
                </a:solidFill>
              </a:rPr>
              <a:t>"</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723538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fontAlgn="base">
              <a:spcAft>
                <a:spcPct val="0"/>
              </a:spcAft>
            </a:pPr>
            <a:r>
              <a:rPr lang="ar-KW" sz="2200" b="1" dirty="0">
                <a:solidFill>
                  <a:schemeClr val="tx2">
                    <a:lumMod val="75000"/>
                  </a:schemeClr>
                </a:solidFill>
              </a:rPr>
              <a:t>حال وجود الغموض أو الخطأ المادي أو اغفال طلب </a:t>
            </a: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dirty="0">
                <a:solidFill>
                  <a:schemeClr val="tx2">
                    <a:lumMod val="75000"/>
                  </a:schemeClr>
                </a:solidFill>
              </a:rPr>
              <a:t>وفي حال ما إذا كان هناك غموض أو خطأ مادي في الحكم أو تم اغفال طلب لم يتم الفصل فيه، فقد بينت المادة (12-4-6) يجوز تقديم طلب للهيئة بهذا الشأن وتقوم الهيئة بدعوة هيئة التحكيم للنظر في ذلك الطلب.</a:t>
            </a:r>
            <a:endParaRPr lang="en-US" sz="2400" dirty="0">
              <a:solidFill>
                <a:schemeClr val="tx2">
                  <a:lumMod val="75000"/>
                </a:schemeClr>
              </a:solidFill>
            </a:endParaRPr>
          </a:p>
          <a:p>
            <a:pPr marL="0" indent="0" algn="justLow" rtl="1">
              <a:buNone/>
            </a:pPr>
            <a:r>
              <a:rPr lang="ar-KW" sz="2400" dirty="0">
                <a:solidFill>
                  <a:schemeClr val="tx2">
                    <a:lumMod val="75000"/>
                  </a:schemeClr>
                </a:solidFill>
              </a:rPr>
              <a:t>وتصدر هيئة التحكيم حكمها خلال شهر من تاريخ البدء في نظر ذلك الطلب، ويعتبر الحكم الصادر في هذا الطلب متمماً للحكم الأصلي.</a:t>
            </a:r>
            <a:endParaRPr lang="en-US" sz="2400" dirty="0">
              <a:solidFill>
                <a:schemeClr val="tx2">
                  <a:lumMod val="75000"/>
                </a:schemeClr>
              </a:solidFill>
            </a:endParaRPr>
          </a:p>
          <a:p>
            <a:pPr marL="0" indent="0" algn="justLow" rtl="1">
              <a:buNone/>
            </a:pPr>
            <a:r>
              <a:rPr lang="ar-KW" sz="2400" dirty="0">
                <a:solidFill>
                  <a:schemeClr val="tx2">
                    <a:lumMod val="75000"/>
                  </a:schemeClr>
                </a:solidFill>
              </a:rPr>
              <a:t>وفي حال تعذر تشكيل التحكيم التي أصدرت الحكم لنظر ذلك الطلب، يتم تشكيل هيئة تحكيم أخرى بذات الإجراءات ويصدر الحكم فيها خلال شهرين من تاريخ البدء في نظر ذلك الطلب.</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028934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fontScale="90000"/>
          </a:bodyPr>
          <a:lstStyle/>
          <a:p>
            <a:pPr lvl="0" algn="r" rtl="1" fontAlgn="base">
              <a:spcAft>
                <a:spcPct val="0"/>
              </a:spcAft>
            </a:pPr>
            <a:r>
              <a:rPr lang="en-US" sz="3600" dirty="0">
                <a:solidFill>
                  <a:schemeClr val="tx2">
                    <a:lumMod val="75000"/>
                  </a:schemeClr>
                </a:solidFill>
              </a:rPr>
              <a:t/>
            </a:r>
            <a:br>
              <a:rPr lang="en-US" sz="3600" dirty="0">
                <a:solidFill>
                  <a:schemeClr val="tx2">
                    <a:lumMod val="75000"/>
                  </a:schemeClr>
                </a:solidFill>
              </a:rPr>
            </a:br>
            <a:r>
              <a:rPr lang="ar-KW" sz="3200" b="1" dirty="0">
                <a:solidFill>
                  <a:schemeClr val="tx2">
                    <a:lumMod val="75000"/>
                  </a:schemeClr>
                </a:solidFill>
              </a:rPr>
              <a:t>مميزات التحكيم </a:t>
            </a:r>
            <a:r>
              <a:rPr lang="en-US" sz="3200" dirty="0">
                <a:solidFill>
                  <a:schemeClr val="tx2">
                    <a:lumMod val="75000"/>
                  </a:schemeClr>
                </a:solidFill>
              </a:rPr>
              <a:t/>
            </a:r>
            <a:br>
              <a:rPr lang="en-US" sz="3200" dirty="0">
                <a:solidFill>
                  <a:schemeClr val="tx2">
                    <a:lumMod val="75000"/>
                  </a:schemeClr>
                </a:solidFill>
              </a:rPr>
            </a:b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algn="just" rtl="1" fontAlgn="base">
              <a:lnSpc>
                <a:spcPct val="115000"/>
              </a:lnSpc>
              <a:spcBef>
                <a:spcPts val="0"/>
              </a:spcBef>
              <a:buFont typeface="Wingdings" panose="05000000000000000000" pitchFamily="2" charset="2"/>
              <a:buChar char="v"/>
            </a:pPr>
            <a:r>
              <a:rPr lang="ar-KW" sz="2400" b="1" u="sng" dirty="0">
                <a:solidFill>
                  <a:schemeClr val="tx2">
                    <a:lumMod val="75000"/>
                  </a:schemeClr>
                </a:solidFill>
              </a:rPr>
              <a:t>مميزات التحكيم :</a:t>
            </a:r>
            <a:endParaRPr lang="en-US" sz="2400" dirty="0">
              <a:solidFill>
                <a:schemeClr val="tx2">
                  <a:lumMod val="75000"/>
                </a:schemeClr>
              </a:solidFill>
            </a:endParaRPr>
          </a:p>
          <a:p>
            <a:pPr lvl="0" algn="just" rtl="1" fontAlgn="base">
              <a:lnSpc>
                <a:spcPct val="115000"/>
              </a:lnSpc>
              <a:spcBef>
                <a:spcPts val="0"/>
              </a:spcBef>
              <a:buFont typeface="Wingdings" panose="05000000000000000000" pitchFamily="2" charset="2"/>
              <a:buChar char="v"/>
            </a:pPr>
            <a:endParaRPr lang="ar-KW" sz="2400" dirty="0" smtClean="0">
              <a:solidFill>
                <a:schemeClr val="tx2">
                  <a:lumMod val="75000"/>
                </a:schemeClr>
              </a:solidFill>
            </a:endParaRPr>
          </a:p>
          <a:p>
            <a:pPr marL="457200" lvl="0" indent="-457200" algn="r" rtl="1">
              <a:buFont typeface="+mj-lt"/>
              <a:buAutoNum type="arabicPeriod"/>
            </a:pPr>
            <a:r>
              <a:rPr lang="ar-KW" sz="2400" u="sng" dirty="0" smtClean="0">
                <a:solidFill>
                  <a:schemeClr val="tx2">
                    <a:lumMod val="75000"/>
                  </a:schemeClr>
                </a:solidFill>
              </a:rPr>
              <a:t>يتميز </a:t>
            </a:r>
            <a:r>
              <a:rPr lang="ar-KW" sz="2400" u="sng" dirty="0">
                <a:solidFill>
                  <a:schemeClr val="tx2">
                    <a:lumMod val="75000"/>
                  </a:schemeClr>
                </a:solidFill>
              </a:rPr>
              <a:t>التحكيم بسهولة ومرونة إجراءاته بالمقارنة بإجراءات التقاضي وما ينطوي عليه من </a:t>
            </a:r>
            <a:r>
              <a:rPr lang="ar-KW" sz="2400" u="sng" dirty="0" smtClean="0">
                <a:solidFill>
                  <a:schemeClr val="tx2">
                    <a:lumMod val="75000"/>
                  </a:schemeClr>
                </a:solidFill>
              </a:rPr>
              <a:t>تعقيد، </a:t>
            </a:r>
            <a:r>
              <a:rPr lang="ar-KW" sz="2400" u="sng" dirty="0">
                <a:solidFill>
                  <a:schemeClr val="tx2">
                    <a:lumMod val="75000"/>
                  </a:schemeClr>
                </a:solidFill>
              </a:rPr>
              <a:t>وكذلك بالسرعة في نظر المنازعات .</a:t>
            </a:r>
            <a:endParaRPr lang="en-US" sz="2400" dirty="0">
              <a:solidFill>
                <a:schemeClr val="tx2">
                  <a:lumMod val="75000"/>
                </a:schemeClr>
              </a:solidFill>
            </a:endParaRPr>
          </a:p>
          <a:p>
            <a:pPr marL="457200" lvl="0" indent="-457200" algn="r" rtl="1">
              <a:buFont typeface="+mj-lt"/>
              <a:buAutoNum type="arabicPeriod"/>
            </a:pPr>
            <a:r>
              <a:rPr lang="ar-KW" sz="2400" u="sng" dirty="0">
                <a:solidFill>
                  <a:schemeClr val="tx2">
                    <a:lumMod val="75000"/>
                  </a:schemeClr>
                </a:solidFill>
              </a:rPr>
              <a:t>نظام التحكيم يحافظ على سرية وخصوصية </a:t>
            </a:r>
            <a:r>
              <a:rPr lang="ar-KW" sz="2400" u="sng" dirty="0" smtClean="0">
                <a:solidFill>
                  <a:schemeClr val="tx2">
                    <a:lumMod val="75000"/>
                  </a:schemeClr>
                </a:solidFill>
              </a:rPr>
              <a:t>الخصومة</a:t>
            </a:r>
            <a:r>
              <a:rPr lang="ar-KW" sz="2400" dirty="0">
                <a:solidFill>
                  <a:schemeClr val="tx2">
                    <a:lumMod val="75000"/>
                  </a:schemeClr>
                </a:solidFill>
              </a:rPr>
              <a:t> </a:t>
            </a:r>
            <a:r>
              <a:rPr lang="ar-KW" sz="2400" dirty="0" smtClean="0">
                <a:solidFill>
                  <a:schemeClr val="tx2">
                    <a:lumMod val="75000"/>
                  </a:schemeClr>
                </a:solidFill>
              </a:rPr>
              <a:t>و</a:t>
            </a:r>
            <a:r>
              <a:rPr lang="ar-KW" sz="2400" u="sng" dirty="0" smtClean="0">
                <a:solidFill>
                  <a:schemeClr val="tx2">
                    <a:lumMod val="75000"/>
                  </a:schemeClr>
                </a:solidFill>
              </a:rPr>
              <a:t>المستندات </a:t>
            </a:r>
            <a:r>
              <a:rPr lang="ar-KW" sz="2400" u="sng" dirty="0">
                <a:solidFill>
                  <a:schemeClr val="tx2">
                    <a:lumMod val="75000"/>
                  </a:schemeClr>
                </a:solidFill>
              </a:rPr>
              <a:t>التي تضمها الدعوى التحكيمية</a:t>
            </a:r>
            <a:r>
              <a:rPr lang="ar-KW" sz="2400" dirty="0">
                <a:solidFill>
                  <a:schemeClr val="tx2">
                    <a:lumMod val="75000"/>
                  </a:schemeClr>
                </a:solidFill>
              </a:rPr>
              <a:t> </a:t>
            </a:r>
            <a:r>
              <a:rPr lang="ar-KW" sz="2400" dirty="0" smtClean="0">
                <a:solidFill>
                  <a:schemeClr val="tx2">
                    <a:lumMod val="75000"/>
                  </a:schemeClr>
                </a:solidFill>
              </a:rPr>
              <a:t>.</a:t>
            </a:r>
            <a:endParaRPr lang="ar-KW" sz="2400" dirty="0">
              <a:solidFill>
                <a:schemeClr val="tx2">
                  <a:lumMod val="75000"/>
                </a:schemeClr>
              </a:solidFill>
            </a:endParaRPr>
          </a:p>
          <a:p>
            <a:pPr marL="457200" lvl="0" indent="-457200" algn="r" rtl="1">
              <a:buFont typeface="+mj-lt"/>
              <a:buAutoNum type="arabicPeriod"/>
            </a:pPr>
            <a:r>
              <a:rPr lang="ar-KW" sz="2400" u="sng" dirty="0" smtClean="0">
                <a:solidFill>
                  <a:schemeClr val="tx2">
                    <a:lumMod val="75000"/>
                  </a:schemeClr>
                </a:solidFill>
              </a:rPr>
              <a:t>نظام </a:t>
            </a:r>
            <a:r>
              <a:rPr lang="ar-KW" sz="2400" u="sng" dirty="0">
                <a:solidFill>
                  <a:schemeClr val="tx2">
                    <a:lumMod val="75000"/>
                  </a:schemeClr>
                </a:solidFill>
              </a:rPr>
              <a:t>التحكيم يوفر الثقة والطمأنينة لدى المحتكمين باعتبار أن أطراف الدعوى التحكيمية هم من يختاروا المحكمين</a:t>
            </a:r>
            <a:r>
              <a:rPr lang="ar-KW" sz="2400" dirty="0">
                <a:solidFill>
                  <a:schemeClr val="tx2">
                    <a:lumMod val="75000"/>
                  </a:schemeClr>
                </a:solidFill>
              </a:rPr>
              <a:t> .</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59692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smtClean="0">
                <a:solidFill>
                  <a:schemeClr val="tx2">
                    <a:lumMod val="75000"/>
                  </a:schemeClr>
                </a:solidFill>
                <a:latin typeface="Sakkal Majalla" pitchFamily="2" charset="-78"/>
                <a:cs typeface="Arial" charset="0"/>
              </a:rPr>
              <a:t>التحكيم</a:t>
            </a: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lvl="0" algn="just" rtl="1"/>
            <a:r>
              <a:rPr lang="ar-KW" sz="2400" b="1" dirty="0">
                <a:solidFill>
                  <a:schemeClr val="tx2">
                    <a:lumMod val="75000"/>
                  </a:schemeClr>
                </a:solidFill>
              </a:rPr>
              <a:t>المبادئ العامة </a:t>
            </a:r>
            <a:r>
              <a:rPr lang="ar-KW" sz="2400" b="1" dirty="0" smtClean="0">
                <a:solidFill>
                  <a:schemeClr val="tx2">
                    <a:lumMod val="75000"/>
                  </a:schemeClr>
                </a:solidFill>
              </a:rPr>
              <a:t>.</a:t>
            </a:r>
          </a:p>
          <a:p>
            <a:pPr lvl="0" algn="just" rtl="1"/>
            <a:endParaRPr lang="en-US" sz="2400" dirty="0">
              <a:solidFill>
                <a:schemeClr val="tx2">
                  <a:lumMod val="75000"/>
                </a:schemeClr>
              </a:solidFill>
            </a:endParaRPr>
          </a:p>
          <a:p>
            <a:pPr lvl="0" algn="just" rtl="1"/>
            <a:r>
              <a:rPr lang="ar-KW" sz="2400" b="1" dirty="0">
                <a:solidFill>
                  <a:schemeClr val="tx2">
                    <a:lumMod val="75000"/>
                  </a:schemeClr>
                </a:solidFill>
              </a:rPr>
              <a:t>تشكيل هيئة التحكيم</a:t>
            </a:r>
            <a:r>
              <a:rPr lang="ar-KW" sz="2400" b="1" dirty="0" smtClean="0">
                <a:solidFill>
                  <a:schemeClr val="tx2">
                    <a:lumMod val="75000"/>
                  </a:schemeClr>
                </a:solidFill>
              </a:rPr>
              <a:t>.</a:t>
            </a:r>
          </a:p>
          <a:p>
            <a:pPr lvl="0" algn="just" rtl="1"/>
            <a:endParaRPr lang="en-US" sz="2400" dirty="0">
              <a:solidFill>
                <a:schemeClr val="tx2">
                  <a:lumMod val="75000"/>
                </a:schemeClr>
              </a:solidFill>
            </a:endParaRPr>
          </a:p>
          <a:p>
            <a:pPr lvl="0" algn="just" rtl="1"/>
            <a:r>
              <a:rPr lang="ar-KW" sz="2400" b="1" dirty="0">
                <a:solidFill>
                  <a:schemeClr val="tx2">
                    <a:lumMod val="75000"/>
                  </a:schemeClr>
                </a:solidFill>
              </a:rPr>
              <a:t>إجراءات التحكيم</a:t>
            </a:r>
            <a:r>
              <a:rPr lang="ar-KW" sz="2400" b="1" dirty="0" smtClean="0">
                <a:solidFill>
                  <a:schemeClr val="tx2">
                    <a:lumMod val="75000"/>
                  </a:schemeClr>
                </a:solidFill>
              </a:rPr>
              <a:t>.</a:t>
            </a:r>
          </a:p>
          <a:p>
            <a:pPr lvl="0" algn="just" rtl="1"/>
            <a:endParaRPr lang="en-US" sz="2400" dirty="0">
              <a:solidFill>
                <a:schemeClr val="tx2">
                  <a:lumMod val="75000"/>
                </a:schemeClr>
              </a:solidFill>
            </a:endParaRPr>
          </a:p>
          <a:p>
            <a:pPr lvl="0" algn="just" rtl="1"/>
            <a:r>
              <a:rPr lang="ar-KW" sz="2400" b="1" dirty="0">
                <a:solidFill>
                  <a:schemeClr val="tx2">
                    <a:lumMod val="75000"/>
                  </a:schemeClr>
                </a:solidFill>
              </a:rPr>
              <a:t>حكم التحكيم.</a:t>
            </a:r>
            <a:endParaRPr lang="en-US" sz="2400" dirty="0">
              <a:solidFill>
                <a:schemeClr val="tx2">
                  <a:lumMod val="75000"/>
                </a:schemeClr>
              </a:solidFill>
            </a:endParaRPr>
          </a:p>
          <a:p>
            <a:pPr marL="0" lvl="0" indent="0" algn="r"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8762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341784"/>
            <a:ext cx="5876925" cy="1143000"/>
          </a:xfrm>
        </p:spPr>
        <p:txBody>
          <a:bodyPr>
            <a:normAutofit/>
          </a:bodyPr>
          <a:lstStyle/>
          <a:p>
            <a:pPr algn="r" rtl="1" fontAlgn="base">
              <a:spcAft>
                <a:spcPct val="0"/>
              </a:spcAft>
            </a:pPr>
            <a:r>
              <a:rPr lang="ar-KW" sz="3600" b="1" dirty="0">
                <a:solidFill>
                  <a:schemeClr val="tx2">
                    <a:lumMod val="75000"/>
                  </a:schemeClr>
                </a:solidFill>
              </a:rPr>
              <a:t>المبادئ </a:t>
            </a:r>
            <a:r>
              <a:rPr lang="ar-KW" sz="3600" b="1" dirty="0" smtClean="0">
                <a:solidFill>
                  <a:schemeClr val="tx2">
                    <a:lumMod val="75000"/>
                  </a:schemeClr>
                </a:solidFill>
              </a:rPr>
              <a:t>العامة</a:t>
            </a:r>
            <a:endParaRPr lang="en-US" sz="3600" b="1" dirty="0">
              <a:solidFill>
                <a:schemeClr val="tx2">
                  <a:lumMod val="75000"/>
                </a:schemeClr>
              </a:solidFill>
              <a:latin typeface="Sakkal Majalla" pitchFamily="2" charset="-78"/>
              <a:cs typeface="Arial" charset="0"/>
            </a:endParaRPr>
          </a:p>
        </p:txBody>
      </p:sp>
      <p:sp>
        <p:nvSpPr>
          <p:cNvPr id="3" name="Content Placeholder 2"/>
          <p:cNvSpPr>
            <a:spLocks noGrp="1"/>
          </p:cNvSpPr>
          <p:nvPr>
            <p:ph idx="1"/>
          </p:nvPr>
        </p:nvSpPr>
        <p:spPr>
          <a:xfrm>
            <a:off x="467544" y="1600200"/>
            <a:ext cx="8219256" cy="4525963"/>
          </a:xfrm>
        </p:spPr>
        <p:txBody>
          <a:bodyPr>
            <a:normAutofit/>
          </a:bodyPr>
          <a:lstStyle/>
          <a:p>
            <a:pPr marL="0" indent="0" algn="r" fontAlgn="base">
              <a:lnSpc>
                <a:spcPct val="115000"/>
              </a:lnSpc>
              <a:spcBef>
                <a:spcPts val="0"/>
              </a:spcBef>
              <a:buNone/>
            </a:pPr>
            <a:endParaRPr lang="en-US" sz="2400" dirty="0" smtClean="0">
              <a:solidFill>
                <a:schemeClr val="tx2">
                  <a:lumMod val="75000"/>
                </a:schemeClr>
              </a:solidFill>
            </a:endParaRPr>
          </a:p>
          <a:p>
            <a:pPr marL="0" indent="0" algn="justLow" rtl="1" fontAlgn="base">
              <a:lnSpc>
                <a:spcPct val="115000"/>
              </a:lnSpc>
              <a:spcBef>
                <a:spcPts val="0"/>
              </a:spcBef>
              <a:buNone/>
            </a:pPr>
            <a:r>
              <a:rPr lang="ar-KW" sz="2400" dirty="0" smtClean="0">
                <a:solidFill>
                  <a:schemeClr val="tx2">
                    <a:lumMod val="75000"/>
                  </a:schemeClr>
                </a:solidFill>
              </a:rPr>
              <a:t>وتناول </a:t>
            </a:r>
            <a:r>
              <a:rPr lang="ar-KW" sz="2400" dirty="0">
                <a:solidFill>
                  <a:schemeClr val="tx2">
                    <a:lumMod val="75000"/>
                  </a:schemeClr>
                </a:solidFill>
              </a:rPr>
              <a:t>نطاق اختصاص المنازعات </a:t>
            </a:r>
            <a:r>
              <a:rPr lang="ar-KW" sz="2400" dirty="0" smtClean="0">
                <a:solidFill>
                  <a:schemeClr val="tx2">
                    <a:lumMod val="75000"/>
                  </a:schemeClr>
                </a:solidFill>
              </a:rPr>
              <a:t>التحكيمية، </a:t>
            </a:r>
            <a:r>
              <a:rPr lang="ar-KW" sz="2400" dirty="0">
                <a:solidFill>
                  <a:schemeClr val="tx2">
                    <a:lumMod val="75000"/>
                  </a:schemeClr>
                </a:solidFill>
              </a:rPr>
              <a:t>ومبدأ استقلالية شرط التحكيم والنزول الحكمي عن حق الاعتراض على مخالفة اتفاق التحكيم، ومن ثم بيان مدة الخصومة التحكيمية، </a:t>
            </a:r>
            <a:r>
              <a:rPr lang="ar-KW" sz="2400" dirty="0" smtClean="0">
                <a:solidFill>
                  <a:schemeClr val="tx2">
                    <a:lumMod val="75000"/>
                  </a:schemeClr>
                </a:solidFill>
              </a:rPr>
              <a:t>بالإضافة </a:t>
            </a:r>
            <a:r>
              <a:rPr lang="ar-KW" sz="2400" dirty="0">
                <a:solidFill>
                  <a:schemeClr val="tx2">
                    <a:lumMod val="75000"/>
                  </a:schemeClr>
                </a:solidFill>
              </a:rPr>
              <a:t>إلى وجوب اثبات قبول المحكم وافصاحه عن ظروف من شأنها التأثير على </a:t>
            </a:r>
            <a:r>
              <a:rPr lang="ar-KW" sz="2400" dirty="0" smtClean="0">
                <a:solidFill>
                  <a:schemeClr val="tx2">
                    <a:lumMod val="75000"/>
                  </a:schemeClr>
                </a:solidFill>
              </a:rPr>
              <a:t>حيادتيه </a:t>
            </a:r>
            <a:r>
              <a:rPr lang="ar-KW" sz="2400" dirty="0">
                <a:solidFill>
                  <a:schemeClr val="tx2">
                    <a:lumMod val="75000"/>
                  </a:schemeClr>
                </a:solidFill>
              </a:rPr>
              <a:t>واستقلاليته</a:t>
            </a:r>
            <a:r>
              <a:rPr lang="ar-KW" sz="2400" dirty="0"/>
              <a:t>.</a:t>
            </a:r>
            <a:endParaRPr lang="en-US" sz="2400" dirty="0"/>
          </a:p>
          <a:p>
            <a:pPr marL="0" lvl="0" indent="0" algn="l" rtl="1"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68206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556792"/>
            <a:ext cx="8496944" cy="4569371"/>
          </a:xfrm>
        </p:spPr>
        <p:txBody>
          <a:bodyPr>
            <a:normAutofit lnSpcReduction="10000"/>
          </a:bodyPr>
          <a:lstStyle/>
          <a:p>
            <a:pPr algn="just" rtl="1"/>
            <a:r>
              <a:rPr lang="ar-KW" sz="2400" b="1" u="sng" dirty="0">
                <a:solidFill>
                  <a:schemeClr val="accent1">
                    <a:lumMod val="75000"/>
                  </a:schemeClr>
                </a:solidFill>
              </a:rPr>
              <a:t>نطاق اختصاص التحكيم</a:t>
            </a:r>
            <a:r>
              <a:rPr lang="ar-KW" sz="2400" u="sng" dirty="0">
                <a:solidFill>
                  <a:schemeClr val="accent1">
                    <a:lumMod val="75000"/>
                  </a:schemeClr>
                </a:solidFill>
              </a:rPr>
              <a:t> : وفقاً للقانون رقم 7 لسنة 2010 يشمل أي </a:t>
            </a:r>
            <a:r>
              <a:rPr lang="ar-KW" sz="2400" u="sng" dirty="0" smtClean="0">
                <a:solidFill>
                  <a:schemeClr val="accent1">
                    <a:lumMod val="75000"/>
                  </a:schemeClr>
                </a:solidFill>
              </a:rPr>
              <a:t>التزام </a:t>
            </a:r>
            <a:r>
              <a:rPr lang="ar-KW" sz="2400" u="sng" dirty="0">
                <a:solidFill>
                  <a:schemeClr val="accent1">
                    <a:lumMod val="75000"/>
                  </a:schemeClr>
                </a:solidFill>
              </a:rPr>
              <a:t>ينشأ عن هذا القانون أي أنه يشمل كافة الالتزامات الناشئة عن أنشطة أسواق المال سواء كانت ناشئة عن تداولات الأوراق المالية أو عن المحافظ أو الصناديق الاستثمارية أو أي نشاط خاص بأنشطة الأوراق المالية</a:t>
            </a:r>
            <a:r>
              <a:rPr lang="ar-KW" sz="2400" dirty="0" smtClean="0">
                <a:solidFill>
                  <a:schemeClr val="accent1">
                    <a:lumMod val="75000"/>
                  </a:schemeClr>
                </a:solidFill>
              </a:rPr>
              <a:t>.</a:t>
            </a:r>
          </a:p>
          <a:p>
            <a:pPr marL="0" indent="0" algn="r" rtl="1">
              <a:buNone/>
            </a:pPr>
            <a:endParaRPr lang="en-US" sz="2400" dirty="0">
              <a:solidFill>
                <a:schemeClr val="accent1">
                  <a:lumMod val="75000"/>
                </a:schemeClr>
              </a:solidFill>
            </a:endParaRPr>
          </a:p>
          <a:p>
            <a:pPr algn="just" rtl="1"/>
            <a:r>
              <a:rPr lang="ar-KW" sz="2400" u="sng" dirty="0">
                <a:solidFill>
                  <a:schemeClr val="accent1">
                    <a:lumMod val="75000"/>
                  </a:schemeClr>
                </a:solidFill>
              </a:rPr>
              <a:t>بالإضافة إلى المنازعات التي قد تنشأ بموجب قوانين أخرى إذا كانت متعلقة بمعاملات سوق المال</a:t>
            </a:r>
            <a:r>
              <a:rPr lang="ar-KW" sz="2400" dirty="0" smtClean="0">
                <a:solidFill>
                  <a:schemeClr val="accent1">
                    <a:lumMod val="75000"/>
                  </a:schemeClr>
                </a:solidFill>
              </a:rPr>
              <a:t>.</a:t>
            </a:r>
            <a:endParaRPr lang="ar-KW" sz="2400" dirty="0">
              <a:solidFill>
                <a:schemeClr val="accent1">
                  <a:lumMod val="75000"/>
                </a:schemeClr>
              </a:solidFill>
            </a:endParaRPr>
          </a:p>
          <a:p>
            <a:pPr marL="0" indent="0" algn="r" rtl="1">
              <a:buNone/>
            </a:pPr>
            <a:endParaRPr lang="en-US" sz="2400" dirty="0">
              <a:solidFill>
                <a:schemeClr val="accent1">
                  <a:lumMod val="75000"/>
                </a:schemeClr>
              </a:solidFill>
            </a:endParaRPr>
          </a:p>
          <a:p>
            <a:pPr algn="justLow" rtl="1"/>
            <a:r>
              <a:rPr lang="ar-KW" sz="2400" dirty="0">
                <a:solidFill>
                  <a:schemeClr val="accent1">
                    <a:lumMod val="75000"/>
                  </a:schemeClr>
                </a:solidFill>
              </a:rPr>
              <a:t>فالمادة الأولى من الفصل وهي المادة (12-1) تنص على أنه " </a:t>
            </a:r>
            <a:r>
              <a:rPr lang="ar-KW" sz="2400" b="1" dirty="0">
                <a:solidFill>
                  <a:schemeClr val="accent1">
                    <a:lumMod val="75000"/>
                  </a:schemeClr>
                </a:solidFill>
              </a:rPr>
              <a:t>يجوز تسوية المنازعات الناشئة عن الالتزامات المقررة في القانون أو أي قانون آخر إذا تعلقت بمعاملات سوق المال عن طريق نظام التحكيم وفقاً للأحكام المشار إليها في هذا الكتاب</a:t>
            </a:r>
            <a:r>
              <a:rPr lang="ar-KW" sz="2400" dirty="0">
                <a:solidFill>
                  <a:schemeClr val="accent1">
                    <a:lumMod val="75000"/>
                  </a:schemeClr>
                </a:solidFill>
              </a:rPr>
              <a:t>".</a:t>
            </a:r>
            <a:endParaRPr lang="en-US" sz="2400" dirty="0">
              <a:solidFill>
                <a:schemeClr val="accent1">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a:spLocks noGrp="1"/>
          </p:cNvSpPr>
          <p:nvPr>
            <p:ph type="title"/>
          </p:nvPr>
        </p:nvSpPr>
        <p:spPr>
          <a:xfrm>
            <a:off x="2699792" y="341784"/>
            <a:ext cx="5876925" cy="1143000"/>
          </a:xfrm>
        </p:spPr>
        <p:txBody>
          <a:bodyPr>
            <a:normAutofit/>
          </a:bodyPr>
          <a:lstStyle/>
          <a:p>
            <a:pPr algn="r" rtl="1" fontAlgn="base">
              <a:spcAft>
                <a:spcPct val="0"/>
              </a:spcAft>
            </a:pPr>
            <a:r>
              <a:rPr lang="ar-KW" sz="3600" b="1" dirty="0">
                <a:solidFill>
                  <a:schemeClr val="tx2">
                    <a:lumMod val="75000"/>
                  </a:schemeClr>
                </a:solidFill>
              </a:rPr>
              <a:t>المبادئ </a:t>
            </a:r>
            <a:r>
              <a:rPr lang="ar-KW" sz="3600" b="1" dirty="0" smtClean="0">
                <a:solidFill>
                  <a:schemeClr val="tx2">
                    <a:lumMod val="75000"/>
                  </a:schemeClr>
                </a:solidFill>
              </a:rPr>
              <a:t>العامة ... تابع</a:t>
            </a:r>
            <a:endParaRPr lang="en-US" sz="3600" b="1" dirty="0">
              <a:solidFill>
                <a:schemeClr val="tx2">
                  <a:lumMod val="75000"/>
                </a:schemeClr>
              </a:solidFill>
              <a:latin typeface="Sakkal Majalla" pitchFamily="2" charset="-78"/>
              <a:cs typeface="Arial" charset="0"/>
            </a:endParaRPr>
          </a:p>
        </p:txBody>
      </p:sp>
    </p:spTree>
    <p:extLst>
      <p:ext uri="{BB962C8B-B14F-4D97-AF65-F5344CB8AC3E}">
        <p14:creationId xmlns:p14="http://schemas.microsoft.com/office/powerpoint/2010/main" val="42514128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normAutofit/>
          </a:bodyPr>
          <a:lstStyle/>
          <a:p>
            <a:pPr marL="0" indent="0" algn="justLow" rtl="1">
              <a:buNone/>
            </a:pPr>
            <a:endParaRPr lang="ar-KW" sz="2400" b="1" u="sng" dirty="0" smtClean="0">
              <a:solidFill>
                <a:schemeClr val="tx2">
                  <a:lumMod val="75000"/>
                </a:schemeClr>
              </a:solidFill>
            </a:endParaRPr>
          </a:p>
          <a:p>
            <a:pPr marL="0" indent="0" algn="justLow" rtl="1">
              <a:buNone/>
            </a:pPr>
            <a:r>
              <a:rPr lang="ar-KW" sz="2400" b="1" u="sng" dirty="0" smtClean="0">
                <a:solidFill>
                  <a:schemeClr val="tx2">
                    <a:lumMod val="75000"/>
                  </a:schemeClr>
                </a:solidFill>
              </a:rPr>
              <a:t>مبدأ </a:t>
            </a:r>
            <a:r>
              <a:rPr lang="ar-KW" sz="2400" b="1" u="sng" dirty="0">
                <a:solidFill>
                  <a:schemeClr val="tx2">
                    <a:lumMod val="75000"/>
                  </a:schemeClr>
                </a:solidFill>
              </a:rPr>
              <a:t>استقلالية شرط التحكيم: </a:t>
            </a:r>
            <a:r>
              <a:rPr lang="ar-KW" sz="2400" u="sng" dirty="0">
                <a:solidFill>
                  <a:schemeClr val="tx2">
                    <a:lumMod val="75000"/>
                  </a:schemeClr>
                </a:solidFill>
              </a:rPr>
              <a:t>وهو اعتبار شرط التحكيم مستقلاً عن شروط </a:t>
            </a:r>
            <a:r>
              <a:rPr lang="ar-KW" sz="2400" u="sng" dirty="0" smtClean="0">
                <a:solidFill>
                  <a:schemeClr val="tx2">
                    <a:lumMod val="75000"/>
                  </a:schemeClr>
                </a:solidFill>
              </a:rPr>
              <a:t>العقد، </a:t>
            </a:r>
            <a:r>
              <a:rPr lang="ar-KW" sz="2400" u="sng" dirty="0">
                <a:solidFill>
                  <a:schemeClr val="tx2">
                    <a:lumMod val="75000"/>
                  </a:schemeClr>
                </a:solidFill>
              </a:rPr>
              <a:t>ولا يكون للحكم بإبطال العقد الأصلي أي أثر على شرط التحكيم الذي يتضمنه .</a:t>
            </a:r>
            <a:endParaRPr lang="en-US" sz="2400" dirty="0">
              <a:solidFill>
                <a:schemeClr val="tx2">
                  <a:lumMod val="75000"/>
                </a:schemeClr>
              </a:solidFill>
            </a:endParaRPr>
          </a:p>
          <a:p>
            <a:pPr marL="0" indent="0" algn="justLow" rtl="1">
              <a:buNone/>
            </a:pPr>
            <a:endParaRPr lang="en-US" sz="2400" dirty="0">
              <a:solidFill>
                <a:schemeClr val="tx2">
                  <a:lumMod val="75000"/>
                </a:schemeClr>
              </a:solidFill>
            </a:endParaRPr>
          </a:p>
          <a:p>
            <a:pPr marL="0" indent="0" algn="justLow" rtl="1">
              <a:buNone/>
            </a:pPr>
            <a:r>
              <a:rPr lang="ar-KW" sz="2400" b="1" u="sng" dirty="0">
                <a:solidFill>
                  <a:schemeClr val="tx2">
                    <a:lumMod val="75000"/>
                  </a:schemeClr>
                </a:solidFill>
              </a:rPr>
              <a:t>المادة (12-1-2)</a:t>
            </a:r>
            <a:endParaRPr lang="en-US" sz="2400" b="1" u="sng" dirty="0">
              <a:solidFill>
                <a:schemeClr val="tx2">
                  <a:lumMod val="75000"/>
                </a:schemeClr>
              </a:solidFill>
            </a:endParaRPr>
          </a:p>
          <a:p>
            <a:pPr marL="0" indent="0" algn="justLow" rtl="1">
              <a:buNone/>
            </a:pPr>
            <a:r>
              <a:rPr lang="ar-KW" sz="2400" b="1" dirty="0">
                <a:solidFill>
                  <a:schemeClr val="tx2">
                    <a:lumMod val="75000"/>
                  </a:schemeClr>
                </a:solidFill>
              </a:rPr>
              <a:t>يعتبر شرط التحكيم المتضمن في عقد ما مستقلاً عن شروط العقد الأخر. ولا يكون للحكم بإبطال العقد الأصلي أو فسخه أو انقضائه لأي سبب أي أثر على شرط التحكيم الذي يتضمنه، إذا كان هذا الشرط صحيحاً في ذاته</a:t>
            </a:r>
            <a:r>
              <a:rPr lang="ar-KW" sz="2400" dirty="0">
                <a:solidFill>
                  <a:schemeClr val="tx2">
                    <a:lumMod val="75000"/>
                  </a:schemeClr>
                </a:solidFill>
              </a:rPr>
              <a:t>".</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a:spLocks noGrp="1"/>
          </p:cNvSpPr>
          <p:nvPr>
            <p:ph type="title"/>
          </p:nvPr>
        </p:nvSpPr>
        <p:spPr>
          <a:xfrm>
            <a:off x="2699792" y="341784"/>
            <a:ext cx="5876925" cy="1143000"/>
          </a:xfrm>
        </p:spPr>
        <p:txBody>
          <a:bodyPr>
            <a:normAutofit/>
          </a:bodyPr>
          <a:lstStyle/>
          <a:p>
            <a:pPr algn="r" rtl="1" fontAlgn="base">
              <a:spcAft>
                <a:spcPct val="0"/>
              </a:spcAft>
            </a:pPr>
            <a:r>
              <a:rPr lang="ar-KW" sz="3600" b="1" dirty="0">
                <a:solidFill>
                  <a:schemeClr val="tx2">
                    <a:lumMod val="75000"/>
                  </a:schemeClr>
                </a:solidFill>
              </a:rPr>
              <a:t>المبادئ </a:t>
            </a:r>
            <a:r>
              <a:rPr lang="ar-KW" sz="3600" b="1" dirty="0" smtClean="0">
                <a:solidFill>
                  <a:schemeClr val="tx2">
                    <a:lumMod val="75000"/>
                  </a:schemeClr>
                </a:solidFill>
              </a:rPr>
              <a:t>العامة ... تابع</a:t>
            </a:r>
            <a:endParaRPr lang="en-US" sz="3600" b="1" dirty="0">
              <a:solidFill>
                <a:schemeClr val="tx2">
                  <a:lumMod val="75000"/>
                </a:schemeClr>
              </a:solidFill>
              <a:latin typeface="Sakkal Majalla" pitchFamily="2" charset="-78"/>
              <a:cs typeface="Arial" charset="0"/>
            </a:endParaRPr>
          </a:p>
        </p:txBody>
      </p:sp>
    </p:spTree>
    <p:extLst>
      <p:ext uri="{BB962C8B-B14F-4D97-AF65-F5344CB8AC3E}">
        <p14:creationId xmlns:p14="http://schemas.microsoft.com/office/powerpoint/2010/main" val="39515368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TotalTime>
  <Words>2653</Words>
  <Application>Microsoft Office PowerPoint</Application>
  <PresentationFormat>On-screen Show (4:3)</PresentationFormat>
  <Paragraphs>271</Paragraphs>
  <Slides>43</Slides>
  <Notes>41</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ورشة عمل </vt:lpstr>
      <vt:lpstr>مقدمــــــــة</vt:lpstr>
      <vt:lpstr>جدول أعمال الورشة</vt:lpstr>
      <vt:lpstr>تعريف التحكيم  </vt:lpstr>
      <vt:lpstr> مميزات التحكيم  </vt:lpstr>
      <vt:lpstr>التحكيم</vt:lpstr>
      <vt:lpstr>المبادئ العامة</vt:lpstr>
      <vt:lpstr>المبادئ العامة ... تابع</vt:lpstr>
      <vt:lpstr>المبادئ العامة ... تابع</vt:lpstr>
      <vt:lpstr>المبادئ العامة ... تابع</vt:lpstr>
      <vt:lpstr>مبدأ التنازل الحكمي في حق الاعتراض</vt:lpstr>
      <vt:lpstr>مدة المنازعة التحكيمية</vt:lpstr>
      <vt:lpstr>مبدأ قبول المحكم لمهمة التحكيم ووجوب الافصاح </vt:lpstr>
      <vt:lpstr>تشكيل هيئة التحكيم</vt:lpstr>
      <vt:lpstr>تحديد أتعاب المحكمين</vt:lpstr>
      <vt:lpstr>تنحي أو عزل المحكم </vt:lpstr>
      <vt:lpstr>رد المحكم </vt:lpstr>
      <vt:lpstr>الاجراء المتبع بعد رد أو عزل أو تنحي المحكم </vt:lpstr>
      <vt:lpstr>إجراءات التحكيم  ... تابع </vt:lpstr>
      <vt:lpstr>إجراءات التحكيم  ... تابع </vt:lpstr>
      <vt:lpstr>إجراءات التحكيم  ... تابع </vt:lpstr>
      <vt:lpstr>الرد المحتكم ضده  </vt:lpstr>
      <vt:lpstr>الطلب المقابل </vt:lpstr>
      <vt:lpstr>إحالة ملف التحكيم الى هيئة التحكيم </vt:lpstr>
      <vt:lpstr>PowerPoint Presentation</vt:lpstr>
      <vt:lpstr> </vt:lpstr>
      <vt:lpstr>القانون الواجب التطبيق أو القواعد الموضوعية  </vt:lpstr>
      <vt:lpstr>تفويض التحكيم بالصلح </vt:lpstr>
      <vt:lpstr>PowerPoint Presentation</vt:lpstr>
      <vt:lpstr>المساعدة القضائية والإحالة للخبرة </vt:lpstr>
      <vt:lpstr>المساعدة القضائية والإحالة للخبرة ... تابع </vt:lpstr>
      <vt:lpstr>المسائل المستعجلة</vt:lpstr>
      <vt:lpstr>العوارض الخصومة التحكيمية</vt:lpstr>
      <vt:lpstr>العوارض الخصومة التحكيمية ... تابع</vt:lpstr>
      <vt:lpstr>العوارض الخصومة التحكيمية ... تابع</vt:lpstr>
      <vt:lpstr>إدارة الجلسات  </vt:lpstr>
      <vt:lpstr>إدارة الجلسات ... تابع   </vt:lpstr>
      <vt:lpstr>الحكـــــم</vt:lpstr>
      <vt:lpstr>مكونات حكم التحكيم </vt:lpstr>
      <vt:lpstr>نسخة ملف القضية </vt:lpstr>
      <vt:lpstr>نهائية حكم التحكيم </vt:lpstr>
      <vt:lpstr>حال وجود الغموض أو الخطأ المادي أو اغفال طلب </vt:lpstr>
      <vt:lpstr>شــكــراً</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Jomanah Alshawaf</cp:lastModifiedBy>
  <cp:revision>79</cp:revision>
  <cp:lastPrinted>2015-11-19T04:38:28Z</cp:lastPrinted>
  <dcterms:created xsi:type="dcterms:W3CDTF">2014-09-25T11:33:14Z</dcterms:created>
  <dcterms:modified xsi:type="dcterms:W3CDTF">2015-11-23T11:52:50Z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Internal</vt:lpwstr>
  </property>
</Properties>
</file>